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1" r:id="rId2"/>
    <p:sldId id="262" r:id="rId3"/>
    <p:sldId id="412" r:id="rId4"/>
    <p:sldId id="413" r:id="rId5"/>
    <p:sldId id="419" r:id="rId6"/>
    <p:sldId id="420" r:id="rId7"/>
    <p:sldId id="421" r:id="rId8"/>
    <p:sldId id="422" r:id="rId9"/>
    <p:sldId id="423" r:id="rId10"/>
    <p:sldId id="424" r:id="rId11"/>
    <p:sldId id="425" r:id="rId12"/>
    <p:sldId id="440" r:id="rId13"/>
    <p:sldId id="387" r:id="rId14"/>
    <p:sldId id="388" r:id="rId15"/>
    <p:sldId id="426" r:id="rId16"/>
    <p:sldId id="427" r:id="rId17"/>
    <p:sldId id="428" r:id="rId18"/>
    <p:sldId id="429" r:id="rId19"/>
    <p:sldId id="430" r:id="rId20"/>
    <p:sldId id="414" r:id="rId21"/>
    <p:sldId id="431" r:id="rId22"/>
    <p:sldId id="432" r:id="rId23"/>
    <p:sldId id="433" r:id="rId24"/>
    <p:sldId id="434" r:id="rId25"/>
    <p:sldId id="442" r:id="rId26"/>
    <p:sldId id="278" r:id="rId27"/>
    <p:sldId id="435" r:id="rId28"/>
    <p:sldId id="385" r:id="rId29"/>
    <p:sldId id="438" r:id="rId30"/>
    <p:sldId id="439" r:id="rId31"/>
    <p:sldId id="436" r:id="rId32"/>
    <p:sldId id="407" r:id="rId33"/>
    <p:sldId id="408" r:id="rId34"/>
    <p:sldId id="437" r:id="rId35"/>
    <p:sldId id="441" r:id="rId36"/>
    <p:sldId id="322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FFC000"/>
    <a:srgbClr val="9B0F3C"/>
    <a:srgbClr val="ED7D31"/>
    <a:srgbClr val="C5E0B4"/>
    <a:srgbClr val="306FA8"/>
    <a:srgbClr val="000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43" autoAdjust="0"/>
    <p:restoredTop sz="80545" autoAdjust="0"/>
  </p:normalViewPr>
  <p:slideViewPr>
    <p:cSldViewPr snapToGrid="0">
      <p:cViewPr varScale="1">
        <p:scale>
          <a:sx n="100" d="100"/>
          <a:sy n="100" d="100"/>
        </p:scale>
        <p:origin x="2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02:33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9:02:33.9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CD255-1AA4-4919-8FA3-D2AD6AF656D6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DEC32-7A63-4A72-B9E1-8F057E6F5B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137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journal/1298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DB73A-BE5B-4707-8C18-C57681DD7EA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97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1429E-8F86-F123-5396-BDAFCC76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9115B0-A5DC-F330-1236-84DD36062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DC92F1-20E0-4487-104C-BB12A2DD9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Perception-dependent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matters is what we see (or what we learned to see) as salient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 reliability reflects perceptual agreement (or good adherence to learned scheme), not movement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se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Biased toward large rapid, salient gestures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imprecision - perceptual boundaries are fuzzy (critical for gesture-speech alignment)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Stroke identification is interpretation, not measurement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7BD058-4DC5-E314-30D7-6CFF0FDE6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253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movement matter more than perception?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depends.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prominence is about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listener perception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maybe perceptual salience is what matters. But if prominence is about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speaker effort and coordination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biomechanical properties matter. Likely both contribute - which is why multimodal models need both perspectives.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77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 years ago, if you wanted to study this - you had your eyes and perhaps notebook to make notes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 years ago, you finally had ELAN (release 2000), so you have a sophisticated interface that allows you to code for many things, but what you end up in the end is mostly counts and durations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notice, that only last 10 years multimodality is becoming mainstream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of course gestures are emerging as a topic to study since 80s (Bates, McNeill,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Kendon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is parallel – biomechanical, sport science – stream of people researching movement as such – so occasionally there is someone who take these methods into linguistic domain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Qualisys – 90s,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Optitrack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 2005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2006 – paper in 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Merriweather Sans" panose="020F0502020204030204" pitchFamily="2" charset="0"/>
                <a:hlinkClick r:id="rId3"/>
              </a:rPr>
              <a:t>Journal of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Merriweather Sans" panose="020F0502020204030204" pitchFamily="2" charset="0"/>
                <a:hlinkClick r:id="rId3"/>
              </a:rPr>
              <a:t>NeuroEngineering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Merriweather Sans" panose="020F0502020204030204" pitchFamily="2" charset="0"/>
                <a:hlinkClick r:id="rId3"/>
              </a:rPr>
              <a:t> and Rehabilitation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Merriweather Sans" panose="020F0502020204030204" pitchFamily="2" charset="0"/>
              </a:rPr>
              <a:t> that there is need for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Merriweather Sans" panose="020F0502020204030204" pitchFamily="2" charset="0"/>
              </a:rPr>
              <a:t>markerless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Merriweather Sans" panose="020F0502020204030204" pitchFamily="2" charset="0"/>
              </a:rPr>
              <a:t> motion capture</a:t>
            </a:r>
            <a:br>
              <a:rPr lang="en-US" sz="28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recently, the developments really accelerated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 EMA FROM COLOGNE</a:t>
            </a:r>
            <a:br>
              <a:rPr lang="en-US" sz="2800" dirty="0"/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720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you don’t need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licence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 in theory, anyone can reproduce (and replicate) your pipeline (think of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Matlab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code)</a:t>
            </a:r>
          </a:p>
          <a:p>
            <a:pPr marL="342900" indent="-342900">
              <a:buAutoNum type="arabicParenR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also means people constantly work on new workflows, or are improving the old one</a:t>
            </a:r>
          </a:p>
          <a:p>
            <a:pPr marL="342900" indent="-342900">
              <a:buAutoNum type="arabicParenR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It’s cheap. Essentially you need 3 good enough cameras. Device-based motion tracking of the best quality around 1</a:t>
            </a:r>
            <a:r>
              <a:rPr lang="en-US" sz="1800" i="1" dirty="0"/>
              <a:t>00 – 200 K €</a:t>
            </a:r>
          </a:p>
          <a:p>
            <a:pPr marL="342900" indent="-342900">
              <a:buAutoNum type="arabicParenR"/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all is done in post-processing, you can essentially take your setup (cameras) anywhere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6)      It can be useful for many people working with multimodal data – even the already recorded ones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1073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FF16-6B64-379A-9A24-C70D07D2C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FF10FAC-E2B9-6D44-7E5B-C02002D7A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9D661B-FEF5-6396-546B-B6BDD08F1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="1" dirty="0"/>
              <a:t>A02:</a:t>
            </a:r>
            <a:r>
              <a:rPr lang="de-DE" sz="1800" dirty="0"/>
              <a:t> </a:t>
            </a:r>
            <a:r>
              <a:rPr lang="de-DE" sz="1800" dirty="0" err="1"/>
              <a:t>Quantify</a:t>
            </a:r>
            <a:r>
              <a:rPr lang="de-DE" sz="1800" dirty="0"/>
              <a:t> individual </a:t>
            </a:r>
            <a:r>
              <a:rPr lang="de-DE" sz="1800" dirty="0" err="1"/>
              <a:t>gesture</a:t>
            </a:r>
            <a:r>
              <a:rPr lang="de-DE" sz="1800" dirty="0"/>
              <a:t> '</a:t>
            </a:r>
            <a:r>
              <a:rPr lang="de-DE" sz="1800" dirty="0" err="1"/>
              <a:t>styles</a:t>
            </a:r>
            <a:r>
              <a:rPr lang="de-DE" sz="1800" dirty="0"/>
              <a:t>' (</a:t>
            </a:r>
            <a:r>
              <a:rPr lang="de-DE" sz="1800" dirty="0" err="1"/>
              <a:t>velocity</a:t>
            </a:r>
            <a:r>
              <a:rPr lang="de-DE" sz="1800" dirty="0"/>
              <a:t> </a:t>
            </a:r>
            <a:r>
              <a:rPr lang="de-DE" sz="1800" dirty="0" err="1"/>
              <a:t>distributions</a:t>
            </a:r>
            <a:r>
              <a:rPr lang="de-DE" sz="1800" dirty="0"/>
              <a:t>, </a:t>
            </a:r>
            <a:r>
              <a:rPr lang="de-DE" sz="1800" dirty="0" err="1"/>
              <a:t>smoothness</a:t>
            </a:r>
            <a:r>
              <a:rPr lang="de-DE" sz="1800" dirty="0"/>
              <a:t>, </a:t>
            </a:r>
            <a:r>
              <a:rPr lang="de-DE" sz="1800" dirty="0" err="1"/>
              <a:t>amplitude</a:t>
            </a:r>
            <a:r>
              <a:rPr lang="de-DE" sz="1800" dirty="0"/>
              <a:t>)</a:t>
            </a:r>
            <a:endParaRPr lang="cs-CZ" sz="1800" dirty="0"/>
          </a:p>
          <a:p>
            <a:r>
              <a:rPr lang="de-DE" sz="1800" b="1" dirty="0"/>
              <a:t>C03:</a:t>
            </a:r>
            <a:r>
              <a:rPr lang="de-DE" sz="1800" dirty="0"/>
              <a:t> </a:t>
            </a:r>
            <a:r>
              <a:rPr lang="de-DE" sz="1800" dirty="0" err="1"/>
              <a:t>Compare</a:t>
            </a:r>
            <a:r>
              <a:rPr lang="de-DE" sz="1800" dirty="0"/>
              <a:t> </a:t>
            </a:r>
            <a:r>
              <a:rPr lang="de-DE" sz="1800" dirty="0" err="1"/>
              <a:t>kinematic</a:t>
            </a:r>
            <a:r>
              <a:rPr lang="de-DE" sz="1800" dirty="0"/>
              <a:t> </a:t>
            </a:r>
            <a:r>
              <a:rPr lang="de-DE" sz="1800" dirty="0" err="1"/>
              <a:t>patterns</a:t>
            </a:r>
            <a:r>
              <a:rPr lang="de-DE" sz="1800" dirty="0"/>
              <a:t> in L1 vs. L2</a:t>
            </a:r>
            <a:endParaRPr lang="cs-CZ" sz="1800" b="1" dirty="0"/>
          </a:p>
          <a:p>
            <a:r>
              <a:rPr lang="de-DE" sz="1800" b="1" dirty="0"/>
              <a:t>C09: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</a:t>
            </a:r>
            <a:r>
              <a:rPr lang="de-DE" sz="1800" dirty="0" err="1"/>
              <a:t>gesture</a:t>
            </a:r>
            <a:r>
              <a:rPr lang="de-DE" sz="1800" dirty="0"/>
              <a:t> </a:t>
            </a:r>
            <a:r>
              <a:rPr lang="de-DE" sz="1800" dirty="0" err="1"/>
              <a:t>effort</a:t>
            </a:r>
            <a:r>
              <a:rPr lang="de-DE" sz="1800" dirty="0"/>
              <a:t>/</a:t>
            </a:r>
            <a:r>
              <a:rPr lang="de-DE" sz="1800" dirty="0" err="1"/>
              <a:t>cost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Bayesian</a:t>
            </a:r>
            <a:r>
              <a:rPr lang="de-DE" sz="1800" dirty="0"/>
              <a:t> </a:t>
            </a:r>
            <a:r>
              <a:rPr lang="de-DE" sz="1800" dirty="0" err="1"/>
              <a:t>communication</a:t>
            </a:r>
            <a:r>
              <a:rPr lang="de-DE" sz="1800" dirty="0"/>
              <a:t> </a:t>
            </a:r>
            <a:r>
              <a:rPr lang="de-DE" sz="1800" dirty="0" err="1"/>
              <a:t>models</a:t>
            </a:r>
            <a:endParaRPr lang="cs-CZ" sz="1800" dirty="0"/>
          </a:p>
          <a:p>
            <a:r>
              <a:rPr lang="en-US" b="1" dirty="0"/>
              <a:t>A01:</a:t>
            </a:r>
            <a:r>
              <a:rPr lang="en-US" dirty="0"/>
              <a:t> Test temporal relations between speech and gesture prominence</a:t>
            </a:r>
            <a:endParaRPr lang="cs-CZ" dirty="0"/>
          </a:p>
          <a:p>
            <a:r>
              <a:rPr lang="en-US" b="1" dirty="0"/>
              <a:t>A07:</a:t>
            </a:r>
            <a:r>
              <a:rPr lang="en-US" dirty="0"/>
              <a:t> Does hand acceleration lead, lag, or synchronize with pitch accents?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A887CF-7ADE-0482-D364-61E1C91D1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418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F1344-4D6E-238A-517B-47063DF60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2175DA-ECAE-1DD1-3A23-FA705785C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1E27B0-0F99-B39D-E380-0D3174414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94DA1C-5FFB-91BA-7000-F4D03666D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472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F83FF-5DE5-9CCE-2A32-537F5E4C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ABB02E-3A42-C71C-97E9-6CC788175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A6AD76-1D97-A71D-0956-EF2ED8FE0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7CBD25-10A7-B3D4-23C8-38D2DBCFA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12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7555-8AFE-EFD5-955C-C5BBF59D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794061F-EEE5-7FCD-8980-09E0B30BB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FC607B-D063-4036-9467-72B74AFAF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0D9054-A178-AEAD-76DE-95CC78C9C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687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51A98-7238-0C35-6EB0-42644CF7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8AB2B0-EBB1-9F10-8462-071BA69B1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A9250C-ED84-E672-1D99-4AC0CD746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1D6E7E-6E9B-4E21-4DE2-BCBFF99F3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5761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05FAD-5DFB-D8D7-2504-84401C9C1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3E38AB-CD42-D18D-BE71-C733D5A83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D4227F-71E5-8FD5-02EE-4CACD47D2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5A0908-335E-FC3F-47F3-3B58D959C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754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AC263-F820-7AA2-C2C1-6F45C714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C1D82A-17A4-2695-CD80-0B5B171FD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2FD642-797D-AF6F-5634-10D6F512C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2423B4-F7D8-90F6-557B-FCB19436F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92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7BEFC-5674-1E71-5310-4BA6DE227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4262F4-8E48-1008-40B2-5B8203F8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597F58D-6DE6-2C72-7377-0182AA652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DF8362-2341-9385-EDD2-9E8E3251B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8196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891B-803A-DE9F-171A-EDFABADB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FB3348E-4C58-5EAC-9D5C-C1964DAA7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C730947-6449-0B57-882C-8ADD83B0C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0FDF91-4CDC-91A6-2D7E-A6129D4FC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8607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86AB5-D7FB-0854-EEA3-1F65277E5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901F209-66DF-2393-A7BC-6ADF7C496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64DF61-B9ED-148B-AA23-9C5175857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11E5E3-CD01-255C-2554-59D3DE6EE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133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9FC57-B888-DFEA-E03E-C4D457DD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47F93A-D3D8-3E43-A0EA-1763C5E05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9DC85B0-C44E-03B1-356B-830DFD460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929AD3-7F4A-DAEC-0E34-476C55F37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8599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8AA10-8109-11AA-D37C-413EF1E7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3D08DE3-9031-ABE4-E4D7-6DC5C05C4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DF2E25F-085D-F9A8-7335-A225002A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AE8598-EE2F-42A3-6C69-BA2A3325D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603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41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9A999-B1B2-85D0-D375-50EA8AB0C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FC224F-94FC-61C0-48D8-0B9E65D0B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7918DB3-9786-57D9-73CF-4CA596C66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86AD12-3E59-F7BA-6589-C91DB4410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1473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4B03-96B6-988D-DAF5-EF299605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3C75C5D-4261-2BC1-8E03-37492CCDF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7F01C2-E3E5-8096-CDC8-47EA35B1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important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PHYSICAL/MATERIAL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things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appreciate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mean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enagage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language</a:t>
            </a:r>
            <a:r>
              <a:rPr lang="cs-CZ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cs-CZ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communication</a:t>
            </a:r>
            <a:endParaRPr lang="cs-CZ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buAutoNum type="arabicParenR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Language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material –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speech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etc.</a:t>
            </a:r>
          </a:p>
          <a:p>
            <a:pPr marL="228600" indent="-228600" rtl="0">
              <a:buAutoNum type="arabicParenR"/>
            </a:pPr>
            <a:r>
              <a:rPr lang="en-US" b="0" dirty="0">
                <a:effectLst/>
              </a:rPr>
              <a:t>Language emerges and is affected by breathing</a:t>
            </a:r>
          </a:p>
          <a:p>
            <a:pPr marL="228600" indent="-228600" rtl="0">
              <a:buAutoNum type="arabicParenR"/>
            </a:pPr>
            <a:r>
              <a:rPr lang="en-US" b="0" dirty="0">
                <a:effectLst/>
              </a:rPr>
              <a:t>Some muscles are used in both moving and breathing, meaning that our body affects how we speak (think of speaking while running)</a:t>
            </a:r>
          </a:p>
          <a:p>
            <a:pPr marL="228600" indent="-228600" rtl="0">
              <a:buAutoNum type="arabicParenR"/>
            </a:pPr>
            <a:r>
              <a:rPr lang="en-US" b="0" dirty="0">
                <a:effectLst/>
              </a:rPr>
              <a:t>And that also means engaging in language has an affect on our posture – e.g., more vocal effort compensated by postural sway</a:t>
            </a:r>
          </a:p>
          <a:p>
            <a:pPr marL="228600" indent="-228600" rtl="0">
              <a:buAutoNum type="arabicParenR"/>
            </a:pPr>
            <a:endParaRPr lang="en-US" b="0" dirty="0">
              <a:effectLst/>
            </a:endParaRPr>
          </a:p>
          <a:p>
            <a:pPr marL="0" indent="0" rtl="0">
              <a:buNone/>
            </a:pPr>
            <a:r>
              <a:rPr lang="en-US" b="0" dirty="0">
                <a:effectLst/>
              </a:rPr>
              <a:t>Therefore engaging in language is engaging in movement -&gt; to interact is to move</a:t>
            </a:r>
          </a:p>
          <a:p>
            <a:pPr rtl="0" fontAlgn="base">
              <a:buFont typeface="Arial" panose="020B0604020202020204" pitchFamily="34" charset="0"/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9FD18C-3ADF-54CA-2E81-046123B1A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191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E099-42A8-7197-C665-010990F8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904A0C9-3E7F-018A-3761-E414484D2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27100C-473F-29C8-E1F8-453C4E3F1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5D0E87-D2A4-3273-226D-2AB38DEFA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887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6B13-501E-5FBF-368E-2C6228CC2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300969-E669-B1F6-EA3A-B70EDC9E3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3D7279-BE88-C0E3-8290-B38482029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753BEA-64CC-5A63-25EA-9811000B8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585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D36AE-6BB7-4DF9-4C46-B92B3C87C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E4E93E-C222-BB7B-FB33-24FDC4828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70CFF17-C0A7-D838-BCD3-BE1D4C339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utterance=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“to refer to any ensemble of action that counts for others as an attempt by the actor to ‘give’ information of some sort.”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8C60CE-9878-8A5D-3680-3258FB127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373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D5AD-7EFB-AD79-7FF7-B9450D0E1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CCBF15-6E86-2F78-8382-57813FB05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F5B749-AF5E-07E7-A1C3-AB7228852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Actually, all the time could be now productively used – all annotations could be repurposed – but unfortunately that Is not what people share that much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Remember though that here it reproduces our biases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895B26-9955-AD28-5EBB-F79388E3A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781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Ultimately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will </a:t>
            </a:r>
            <a:r>
              <a:rPr lang="de-DE" dirty="0" err="1"/>
              <a:t>slowly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6767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0C4F-6978-8101-61C4-E6135A8CF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A3B0D5-F17F-16D6-A307-2DDD464C3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7521F1-DC33-E136-827D-43FA60BF1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B11FDC-24CC-DC16-3F9C-2538750BB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794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3579-874E-E720-9167-9663CDE18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D06752B-055D-8B9C-F762-2E63C313D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5E0503-2742-3691-A922-E025E7557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9E3CE5-C8C2-E6B2-608D-223B3423E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7838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DB73A-BE5B-4707-8C18-C57681DD7EA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91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3C57F-E72E-B757-F04E-02ACC8F6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0A59D9-7745-8195-E6E3-C9D3AE59B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3A7AD70-626F-DD66-9351-B252070A1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utterance=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“to refer to any ensemble of action that counts for others as an attempt by the actor to ‘give’ information of some sort.”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A4CEF4-CA2F-E7D0-91F1-1A9FCBAEA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4521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9775F-C56E-E2C7-2C8B-D8B1BDC9F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32F76A-0BF0-CEE7-2520-4E80DA43D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AA9B6-09CA-6CA2-A1AC-6CCF5AE62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213256-FD7F-72FB-3613-0208C847B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41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204A5-59E1-73C4-D645-A662D35D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6B0B37-0374-4965-DE90-7B2A4373E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4ECA683-E24C-A26A-E6D8-D0ECF1C64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3B1BC-1BDE-6674-2320-7FC6214B7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570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A6DAE-07BB-F86E-76B2-BC063FBDD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61BE6E9-ABC5-B945-E2BF-D965727E0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01A36B-8DED-031D-CDDF-846A1CA14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C8B0D7-70EE-DF6C-D3F1-EF7FAF824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540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5515D-34ED-E132-F528-69B9D48CF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FB9B7C-5C33-8AAB-599B-F23A8F991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3043DD4-C5B8-5A06-B194-87B18A6F3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9B0F3C"/>
                </a:solidFill>
                <a:latin typeface="Aptos Black" panose="020F0502020204030204" pitchFamily="34" charset="0"/>
              </a:rPr>
              <a:t>Gesture unit: span</a:t>
            </a:r>
          </a:p>
          <a:p>
            <a:r>
              <a:rPr lang="en-US" sz="1800" b="1" dirty="0">
                <a:solidFill>
                  <a:srgbClr val="9B0F3C"/>
                </a:solidFill>
                <a:latin typeface="Aptos Black" panose="020F0502020204030204" pitchFamily="34" charset="0"/>
              </a:rPr>
              <a:t>s of time when speaker use their hands to communicate (from rest to rest). There needs to be 1. movement and 2. intention</a:t>
            </a:r>
            <a:endParaRPr lang="de-DE" sz="18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DB3961-2471-99FB-23DB-927B8D531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07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E049D-3CB5-9C0A-9E98-6EF8428A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48EAC5-062A-B827-7792-56C59630A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63F84CA-2F78-8F89-15D4-A4CEBBD3E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I want to dedicate some time to each of the points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542886-56C8-518E-7F59-BEB17227F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DEC32-7A63-4A72-B9E1-8F057E6F5BA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450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0BA8C-E868-7580-C525-F900EF457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2B50AE-9132-E077-494C-01C0AAC61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F2253E-DA3E-50D0-3850-8F3A30DC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9D6A7F-6474-BED1-E023-36F2F4F7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422B7B-A8BC-661A-978E-8CAF1F9A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736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87388F-D1B0-105E-8168-700AEDFE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F679C0-52F1-0E44-5D29-A4D187033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B26BE2-B882-2FD8-1F6F-C6F6102EA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42F6B9-F486-C797-C073-5389D294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FF647A-E443-D7CB-36BF-E4FF7B52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6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7F33BFF-FE9C-C9B7-952A-AC96F1763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73973-50FB-A8AB-9F84-0B74D54A8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B4BE9B-7B6B-EC7A-A28D-FDCB554A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D6EC1-762B-43F6-1C3A-09473DC8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EDD67F-4BC5-70DD-D202-5D4C542A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2661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me des F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9">
            <a:extLst>
              <a:ext uri="{FF2B5EF4-FFF2-40B4-BE49-F238E27FC236}">
                <a16:creationId xmlns:a16="http://schemas.microsoft.com/office/drawing/2014/main" id="{9827ADE6-9BBF-574C-A083-F6DAD9EF287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4434" y="1196752"/>
            <a:ext cx="11425767" cy="566124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6F7CE0D-D226-524B-9B92-0DC7D8DE6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116633"/>
            <a:ext cx="10561173" cy="81082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de-DE"/>
              <a:t>Title</a:t>
            </a:r>
          </a:p>
        </p:txBody>
      </p:sp>
      <p:cxnSp>
        <p:nvCxnSpPr>
          <p:cNvPr id="6" name="Gerade Verbindung 12">
            <a:extLst>
              <a:ext uri="{FF2B5EF4-FFF2-40B4-BE49-F238E27FC236}">
                <a16:creationId xmlns:a16="http://schemas.microsoft.com/office/drawing/2014/main" id="{C58A6882-A277-604D-A0A6-124C62BBF952}"/>
              </a:ext>
            </a:extLst>
          </p:cNvPr>
          <p:cNvCxnSpPr/>
          <p:nvPr userDrawn="1"/>
        </p:nvCxnSpPr>
        <p:spPr>
          <a:xfrm>
            <a:off x="335360" y="765688"/>
            <a:ext cx="10561173" cy="0"/>
          </a:xfrm>
          <a:prstGeom prst="line">
            <a:avLst/>
          </a:prstGeom>
          <a:ln w="317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9ADF-7B5F-CFCF-102D-2A04FF36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C6AA4-5429-557E-793D-BFC25E5A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84405-25DC-8A2F-DE35-86C72AEC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8B8E53-0FDF-1D0B-D936-FCFF4815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E504F7-E43D-7BB9-5E9F-44CF6CCA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013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CFB91-BDED-E49B-9767-A19385AC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0DD740-127E-81AB-2A49-B833F272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5D7C1-F931-3690-78C1-32D586AC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E047DA-DE3A-3233-4148-B76B39CB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12D651-83A2-5F86-1C21-98C2E72F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81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247F1-6B51-5F41-CE8E-ACE1C54A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FFAAA0-8484-E0AE-6689-B2AF73BEB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F2D0E2-2C4E-396C-C851-33B506890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F4DD65-6A81-CBC7-FE39-C3266FF8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0154A9-54E5-3E3F-7C73-9BD211A6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9C2756-1ECC-3450-0236-C2AC7F38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03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B8D85-E6B8-0E1F-C2B6-9838C388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A7575A-F305-F83A-B72E-4B187B5DA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56B0E8-0DA1-08F7-6767-86EBFFD3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901B26-948F-7C2F-8219-E1E7BEE50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9F279D-980A-D792-016B-2DFA3BF0C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D58362C-2ECC-73E8-5732-4757DF24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2286BA-8BA5-C684-48DC-1CB955A6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A31941-8260-10AF-9A3E-78F0A336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94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44F68-9F68-CB3C-C165-92951776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39F72D-AF29-91F2-5FEA-1E990D32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213B3B-76F4-6EAC-1E2F-091ED04A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8E3740-D12D-008F-4434-5F09D5FD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972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7A7B7E-79E9-DC0B-CF59-F069CC27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016FB2-12FE-6A8A-CD01-319EBCC9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E93D6E-0D81-A2F0-1893-F7B9BCF5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014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85663-DB9C-4BAB-82AD-E8C877FAB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EAE11A-7DB0-7291-49AC-371B77E63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0C333F-CE09-DF43-B3FE-22DDFF931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8FEA6B-265A-9313-991A-B50ACE0A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844A26-3987-F581-B876-76F058B8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617A6A-28AA-B042-ACDA-9561D31B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65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E8310-8221-EDF4-14A8-EEC5DAB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E000B2-B1B6-A509-EBEC-1A79B4498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DE4E0C-C8A2-AE49-29F8-24D62583D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C3E639-A324-A88B-DC66-9FEA77A8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4637A8-BC10-8966-112C-BA5FA86E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3A7D1B-CA84-A55C-E861-9D5DC26D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07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BF1B2B6-5C0E-FB5C-F311-184391738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CEC40-3221-7B3B-F18A-D23F8EFDA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7BF4EB-2052-69B6-E4AD-2A6305B00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178C8-7926-42DD-93C4-5FFD5BD3437E}" type="datetimeFigureOut">
              <a:rPr lang="de-DE" smtClean="0"/>
              <a:t>03.12.2025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43C5F0-5EF0-DF1A-6536-303EBFE28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62D83F-D978-E8A3-01B7-D36B0945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54BB0-7AE7-4664-BD2C-3F85167B0AE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352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gif"/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17.jpe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gif"/><Relationship Id="rId5" Type="http://schemas.openxmlformats.org/officeDocument/2006/relationships/image" Target="../media/image33.png"/><Relationship Id="rId4" Type="http://schemas.openxmlformats.org/officeDocument/2006/relationships/image" Target="../media/image37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3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7" Type="http://schemas.openxmlformats.org/officeDocument/2006/relationships/image" Target="../media/image6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8343" y="2668584"/>
            <a:ext cx="11495313" cy="3921671"/>
          </a:xfrm>
        </p:spPr>
        <p:txBody>
          <a:bodyPr>
            <a:normAutofit/>
          </a:bodyPr>
          <a:lstStyle/>
          <a:p>
            <a:pPr marL="715963" indent="-715963" algn="ctr">
              <a:lnSpc>
                <a:spcPct val="114000"/>
              </a:lnSpc>
              <a:tabLst>
                <a:tab pos="360363" algn="l"/>
                <a:tab pos="715963" algn="l"/>
                <a:tab pos="1077913" algn="l"/>
                <a:tab pos="1439863" algn="l"/>
              </a:tabLst>
            </a:pPr>
            <a:r>
              <a:rPr lang="en-US" altLang="de-DE" sz="4000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  <a:t>From Visual Salience to Bodily Signal</a:t>
            </a:r>
            <a:br>
              <a:rPr lang="cs-CZ" altLang="de-DE" sz="4800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</a:br>
            <a:r>
              <a:rPr lang="en-US" altLang="de-DE" sz="2400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  <a:t>A Movement Science Approach to Gestur</a:t>
            </a:r>
            <a:r>
              <a:rPr lang="cs-CZ" altLang="de-DE" sz="2400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  <a:t>e, Discourse and Prominence</a:t>
            </a:r>
            <a:br>
              <a:rPr lang="cs-CZ" altLang="de-DE" sz="2400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</a:br>
            <a:br>
              <a:rPr lang="cs-CZ" altLang="de-DE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</a:br>
            <a:r>
              <a:rPr lang="cs-CZ" altLang="de-DE" sz="2400" dirty="0">
                <a:latin typeface="Aptos Black" panose="020B0004020202020204" pitchFamily="34" charset="0"/>
                <a:ea typeface="Microsoft YaHei" panose="020B0503020204020204" pitchFamily="34" charset="-122"/>
              </a:rPr>
              <a:t>Šárka Kadavá</a:t>
            </a:r>
            <a:br>
              <a:rPr lang="cs-CZ" altLang="de-DE" sz="2400" dirty="0">
                <a:latin typeface="Aptos Black" panose="020B0004020202020204" pitchFamily="34" charset="0"/>
                <a:ea typeface="Microsoft YaHei" panose="020B0503020204020204" pitchFamily="34" charset="-122"/>
              </a:rPr>
            </a:br>
            <a:br>
              <a:rPr lang="cs-CZ" altLang="de-DE" sz="2400" dirty="0">
                <a:latin typeface="Aptos Black" panose="020B0004020202020204" pitchFamily="34" charset="0"/>
                <a:ea typeface="Microsoft YaHei" panose="020B0503020204020204" pitchFamily="34" charset="-122"/>
              </a:rPr>
            </a:br>
            <a:r>
              <a:rPr lang="cs-CZ" altLang="de-DE" sz="2000" dirty="0">
                <a:latin typeface="Aptos" panose="020B0004020202020204" pitchFamily="34" charset="0"/>
                <a:ea typeface="Microsoft YaHei" panose="020B0503020204020204" pitchFamily="34" charset="-122"/>
              </a:rPr>
              <a:t>ProDiGe workshop, Cologne, December 2025</a:t>
            </a:r>
            <a:endParaRPr lang="en-US" altLang="de-DE" sz="2000" dirty="0">
              <a:latin typeface="Aptos" panose="020B00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63" y="942881"/>
            <a:ext cx="2378374" cy="502268"/>
          </a:xfrm>
          <a:prstGeom prst="rect">
            <a:avLst/>
          </a:prstGeom>
        </p:spPr>
      </p:pic>
      <p:sp>
        <p:nvSpPr>
          <p:cNvPr id="7" name="AutoShape 2" descr="WCMS, Donders logo">
            <a:extLst>
              <a:ext uri="{FF2B5EF4-FFF2-40B4-BE49-F238E27FC236}">
                <a16:creationId xmlns:a16="http://schemas.microsoft.com/office/drawing/2014/main" id="{95D8C3AB-C40F-6982-0B05-D1E31933F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030" name="Picture 6" descr="Donders Institute for Brain, Cognition and Behaviour - Donders Institute">
            <a:extLst>
              <a:ext uri="{FF2B5EF4-FFF2-40B4-BE49-F238E27FC236}">
                <a16:creationId xmlns:a16="http://schemas.microsoft.com/office/drawing/2014/main" id="{0B196E97-BB63-1A68-7CC4-BB9CCA4B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92" y="805693"/>
            <a:ext cx="2049137" cy="6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7EBD6E9B-6C26-68B5-A218-E3C0576B70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1" t="39048" r="14131" b="40793"/>
          <a:stretch/>
        </p:blipFill>
        <p:spPr>
          <a:xfrm>
            <a:off x="3058879" y="1570534"/>
            <a:ext cx="2082114" cy="5955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619420-ABE0-6851-8365-74FDE3C0A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91" y="936642"/>
            <a:ext cx="2754033" cy="49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BDC5DC-911E-870E-E702-BB2EEA94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19" y="1633022"/>
            <a:ext cx="3037114" cy="59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315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F6D3C-83D0-02D8-DDCC-461BE455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804E83E2-573C-EC32-0204-28487B4E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912686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What is gestural prominence?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964EE6F-3DA1-79C1-1D2C-3FEE48AE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5" y="1783293"/>
            <a:ext cx="7826586" cy="495807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9C5D976-0C93-F11D-817A-FA5E427C7503}"/>
              </a:ext>
            </a:extLst>
          </p:cNvPr>
          <p:cNvSpPr/>
          <p:nvPr/>
        </p:nvSpPr>
        <p:spPr>
          <a:xfrm>
            <a:off x="506954" y="6130513"/>
            <a:ext cx="7529007" cy="238013"/>
          </a:xfrm>
          <a:prstGeom prst="rect">
            <a:avLst/>
          </a:prstGeom>
          <a:solidFill>
            <a:srgbClr val="ED7D3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40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6D4A-FE5F-BB7A-1983-D206523C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47AC0E5D-6602-38DD-6AD9-3D35379E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912686" cy="1101998"/>
          </a:xfrm>
        </p:spPr>
        <p:txBody>
          <a:bodyPr>
            <a:normAutofit/>
          </a:bodyPr>
          <a:lstStyle/>
          <a:p>
            <a:r>
              <a:rPr lang="cs-CZ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Working with manual annotation...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EDEF30E4-D643-CA73-5585-A7DDB43BC2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434" y="2427865"/>
            <a:ext cx="5033631" cy="41342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>
                <a:latin typeface="Aptos" panose="020B0004020202020204" pitchFamily="34" charset="0"/>
              </a:rPr>
              <a:t>😊</a:t>
            </a: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Flexible</a:t>
            </a:r>
          </a:p>
          <a:p>
            <a:pPr marL="0" indent="0" algn="ctr">
              <a:buNone/>
            </a:pP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Powerful,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esp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.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for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quali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-analysis</a:t>
            </a:r>
          </a:p>
          <a:p>
            <a:pPr marL="0" indent="0" algn="ctr">
              <a:buNone/>
            </a:pP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Somewhat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consensus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around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annotation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schemes</a:t>
            </a: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000" dirty="0">
              <a:latin typeface="Aptos" panose="020B0004020202020204" pitchFamily="34" charset="0"/>
            </a:endParaRPr>
          </a:p>
          <a:p>
            <a:pPr marL="0" indent="0" algn="ctr">
              <a:buNone/>
            </a:pPr>
            <a:endParaRPr lang="de-DE" sz="2000" dirty="0">
              <a:latin typeface="Aptos" panose="020B0004020202020204" pitchFamily="34" charset="0"/>
            </a:endParaRPr>
          </a:p>
          <a:p>
            <a:pPr marL="0" indent="0" algn="ctr">
              <a:buNone/>
            </a:pPr>
            <a:endParaRPr lang="de-DE" sz="2000" dirty="0">
              <a:latin typeface="Aptos" panose="020B0004020202020204" pitchFamily="34" charset="0"/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689B4EA4-41C2-1B3F-039A-167FAB8968B7}"/>
              </a:ext>
            </a:extLst>
          </p:cNvPr>
          <p:cNvSpPr txBox="1">
            <a:spLocks/>
          </p:cNvSpPr>
          <p:nvPr/>
        </p:nvSpPr>
        <p:spPr>
          <a:xfrm>
            <a:off x="7140862" y="2427864"/>
            <a:ext cx="4106258" cy="413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😕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Laborious</a:t>
            </a: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Can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be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quite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slow and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buggy</a:t>
            </a: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Different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types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of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annotation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schemes</a:t>
            </a:r>
            <a:r>
              <a:rPr lang="de-DE" sz="20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latin typeface="Aptos" panose="020B0004020202020204" pitchFamily="34" charset="0"/>
                <a:sym typeface="Wingdings" panose="05000000000000000000" pitchFamily="2" charset="2"/>
              </a:rPr>
              <a:t>Perception-dependent</a:t>
            </a: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20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2000" dirty="0">
              <a:latin typeface="Aptos" panose="020B00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2000" dirty="0">
              <a:latin typeface="Aptos" panose="020B00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2000" dirty="0">
              <a:latin typeface="Aptos" panose="020B00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4DEE2D-BC95-1072-B94C-B7492169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7" y="4838195"/>
            <a:ext cx="1224925" cy="17239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AC75197-B55B-81F9-45F9-BF8F54A3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745" y="5170725"/>
            <a:ext cx="1571116" cy="13342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E5C06F3-AB2B-1211-684B-62C536F25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554" y="5267410"/>
            <a:ext cx="3360714" cy="12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Hilfe mit einfarbiger Füllung">
            <a:extLst>
              <a:ext uri="{FF2B5EF4-FFF2-40B4-BE49-F238E27FC236}">
                <a16:creationId xmlns:a16="http://schemas.microsoft.com/office/drawing/2014/main" id="{75BECFFD-A500-A3E0-76B5-DF29C539D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4200" y="960120"/>
            <a:ext cx="5356860" cy="5356860"/>
          </a:xfrm>
          <a:prstGeom prst="rect">
            <a:avLst/>
          </a:prstGeom>
        </p:spPr>
      </p:pic>
      <p:sp>
        <p:nvSpPr>
          <p:cNvPr id="4" name="Titel 2">
            <a:extLst>
              <a:ext uri="{FF2B5EF4-FFF2-40B4-BE49-F238E27FC236}">
                <a16:creationId xmlns:a16="http://schemas.microsoft.com/office/drawing/2014/main" id="{01B9DA9A-FBAC-AC64-EDC9-4B4590B97669}"/>
              </a:ext>
            </a:extLst>
          </p:cNvPr>
          <p:cNvSpPr txBox="1">
            <a:spLocks/>
          </p:cNvSpPr>
          <p:nvPr/>
        </p:nvSpPr>
        <p:spPr>
          <a:xfrm>
            <a:off x="639657" y="2878001"/>
            <a:ext cx="10912686" cy="110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For prominence research, which matters more – the perceptual stroke or the acceleration peak that aligns with pitch accents?</a:t>
            </a:r>
          </a:p>
        </p:txBody>
      </p:sp>
    </p:spTree>
    <p:extLst>
      <p:ext uri="{BB962C8B-B14F-4D97-AF65-F5344CB8AC3E}">
        <p14:creationId xmlns:p14="http://schemas.microsoft.com/office/powerpoint/2010/main" val="255802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71E6CEA-0F23-4FE7-5B38-7F1C1B3EE388}"/>
              </a:ext>
            </a:extLst>
          </p:cNvPr>
          <p:cNvCxnSpPr/>
          <p:nvPr/>
        </p:nvCxnSpPr>
        <p:spPr>
          <a:xfrm>
            <a:off x="763793" y="3571539"/>
            <a:ext cx="1006915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C319C4A-3444-5700-2F5F-8560BD8D5C56}"/>
              </a:ext>
            </a:extLst>
          </p:cNvPr>
          <p:cNvCxnSpPr>
            <a:cxnSpLocks/>
          </p:cNvCxnSpPr>
          <p:nvPr/>
        </p:nvCxnSpPr>
        <p:spPr>
          <a:xfrm>
            <a:off x="1851166" y="3571539"/>
            <a:ext cx="0" cy="7576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246,500+ Eye Icon Stock Illustrations, Royalty-Free Vector Graphics &amp; Clip  Art - iStock | Icons, Eye, Eye icon icon set">
            <a:extLst>
              <a:ext uri="{FF2B5EF4-FFF2-40B4-BE49-F238E27FC236}">
                <a16:creationId xmlns:a16="http://schemas.microsoft.com/office/drawing/2014/main" id="{E7C68261-A7EE-AD7E-B23E-620EC761A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8" b="17719"/>
          <a:stretch/>
        </p:blipFill>
        <p:spPr bwMode="auto">
          <a:xfrm>
            <a:off x="1051124" y="4372312"/>
            <a:ext cx="1032114" cy="6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otebook Icon PNG Images, Vectors Free ...">
            <a:extLst>
              <a:ext uri="{FF2B5EF4-FFF2-40B4-BE49-F238E27FC236}">
                <a16:creationId xmlns:a16="http://schemas.microsoft.com/office/drawing/2014/main" id="{F6F3F445-C911-A15F-8E1E-FFD927519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238" y="4171160"/>
            <a:ext cx="821285" cy="8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4DDB1DD-524C-6998-8DFA-066AC4DBDF0F}"/>
              </a:ext>
            </a:extLst>
          </p:cNvPr>
          <p:cNvCxnSpPr>
            <a:cxnSpLocks/>
          </p:cNvCxnSpPr>
          <p:nvPr/>
        </p:nvCxnSpPr>
        <p:spPr>
          <a:xfrm>
            <a:off x="3854823" y="2452744"/>
            <a:ext cx="0" cy="1118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246,500+ Eye Icon Stock Illustrations, Royalty-Free Vector Graphics &amp; Clip  Art - iStock | Icons, Eye, Eye icon icon set">
            <a:extLst>
              <a:ext uri="{FF2B5EF4-FFF2-40B4-BE49-F238E27FC236}">
                <a16:creationId xmlns:a16="http://schemas.microsoft.com/office/drawing/2014/main" id="{CDD0D37A-9094-6EB0-6087-AD314DBB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91" y="1377290"/>
            <a:ext cx="1032114" cy="103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User Guide for ELAN Linguistic Annotator version 4.1.0 - Max Planck ...">
            <a:extLst>
              <a:ext uri="{FF2B5EF4-FFF2-40B4-BE49-F238E27FC236}">
                <a16:creationId xmlns:a16="http://schemas.microsoft.com/office/drawing/2014/main" id="{BD81C53D-8613-1CCB-061E-02D3D07F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014" y="843735"/>
            <a:ext cx="1756204" cy="24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EMG (Electromyography): What It Is, Purpose, Procedure &amp; Results">
            <a:extLst>
              <a:ext uri="{FF2B5EF4-FFF2-40B4-BE49-F238E27FC236}">
                <a16:creationId xmlns:a16="http://schemas.microsoft.com/office/drawing/2014/main" id="{378A1A74-4C80-58CA-56B5-CBE86A4C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70" y="5206352"/>
            <a:ext cx="821285" cy="9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MediaPipe - YouTube">
            <a:extLst>
              <a:ext uri="{FF2B5EF4-FFF2-40B4-BE49-F238E27FC236}">
                <a16:creationId xmlns:a16="http://schemas.microsoft.com/office/drawing/2014/main" id="{717DE8C2-3A40-9B56-0025-5B96984C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58" y="1806940"/>
            <a:ext cx="1380904" cy="13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OptiTrack - Motion Capture Systems">
            <a:extLst>
              <a:ext uri="{FF2B5EF4-FFF2-40B4-BE49-F238E27FC236}">
                <a16:creationId xmlns:a16="http://schemas.microsoft.com/office/drawing/2014/main" id="{D0D0961D-F100-9D41-BBF4-07E40CB9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77" y="5266751"/>
            <a:ext cx="1950063" cy="87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54711C-FF69-EFC3-5AA3-92C2165D8713}"/>
              </a:ext>
            </a:extLst>
          </p:cNvPr>
          <p:cNvCxnSpPr>
            <a:cxnSpLocks/>
          </p:cNvCxnSpPr>
          <p:nvPr/>
        </p:nvCxnSpPr>
        <p:spPr>
          <a:xfrm>
            <a:off x="9366325" y="2766502"/>
            <a:ext cx="0" cy="817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0" name="Picture 14" descr="Twenty-five keypoints of the OpenPose software model. | Download Scientific  Diagram">
            <a:extLst>
              <a:ext uri="{FF2B5EF4-FFF2-40B4-BE49-F238E27FC236}">
                <a16:creationId xmlns:a16="http://schemas.microsoft.com/office/drawing/2014/main" id="{B234B97B-7820-AC95-6B40-25C235A4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8"/>
          <a:stretch/>
        </p:blipFill>
        <p:spPr bwMode="auto">
          <a:xfrm>
            <a:off x="7292782" y="1223734"/>
            <a:ext cx="982891" cy="18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GitHub - DeepLabCut/DLCutils: Various scripts to support deeplabcut and  what to do afterwards!">
            <a:extLst>
              <a:ext uri="{FF2B5EF4-FFF2-40B4-BE49-F238E27FC236}">
                <a16:creationId xmlns:a16="http://schemas.microsoft.com/office/drawing/2014/main" id="{B0FD57BA-09BD-7A8F-067D-A4F8F2846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94" y="961129"/>
            <a:ext cx="1616411" cy="13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E4D38E19-3B6C-1903-F30E-DB9BAF8C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48" y="3719617"/>
            <a:ext cx="1450785" cy="252480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ptos Black" panose="020F0502020204030204" pitchFamily="34" charset="0"/>
              </a:rPr>
              <a:t>2000</a:t>
            </a:r>
            <a:endParaRPr lang="de-DE" sz="2000" b="1" dirty="0">
              <a:latin typeface="Aptos Black" panose="020F0502020204030204" pitchFamily="34" charset="0"/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1F1256B-E26E-042D-AD5C-2671B9DA6898}"/>
              </a:ext>
            </a:extLst>
          </p:cNvPr>
          <p:cNvCxnSpPr/>
          <p:nvPr/>
        </p:nvCxnSpPr>
        <p:spPr>
          <a:xfrm>
            <a:off x="781552" y="6413351"/>
            <a:ext cx="10069158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3313B45-5B2C-1D3B-308D-9E303064B2DA}"/>
              </a:ext>
            </a:extLst>
          </p:cNvPr>
          <p:cNvCxnSpPr/>
          <p:nvPr/>
        </p:nvCxnSpPr>
        <p:spPr>
          <a:xfrm flipH="1">
            <a:off x="318973" y="6413351"/>
            <a:ext cx="839097" cy="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3A4CD72-B783-B6F8-A203-45D97514B495}"/>
              </a:ext>
            </a:extLst>
          </p:cNvPr>
          <p:cNvCxnSpPr>
            <a:cxnSpLocks/>
          </p:cNvCxnSpPr>
          <p:nvPr/>
        </p:nvCxnSpPr>
        <p:spPr>
          <a:xfrm>
            <a:off x="10324164" y="6413351"/>
            <a:ext cx="772757" cy="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6" name="Picture 20" descr="Microsoft marks Kinect's first year with great video, old data – GeekWire">
            <a:extLst>
              <a:ext uri="{FF2B5EF4-FFF2-40B4-BE49-F238E27FC236}">
                <a16:creationId xmlns:a16="http://schemas.microsoft.com/office/drawing/2014/main" id="{FDB3DCA6-3A4F-4123-7138-F23748463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95" y="5505824"/>
            <a:ext cx="1180968" cy="53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C97F782-4CDB-3104-420C-0B8FB8E7C3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1817" y="3876015"/>
            <a:ext cx="3324588" cy="793659"/>
          </a:xfrm>
          <a:prstGeom prst="rect">
            <a:avLst/>
          </a:prstGeom>
        </p:spPr>
      </p:pic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EF2B2C6-0993-A983-EBD1-51E8D7045ED7}"/>
              </a:ext>
            </a:extLst>
          </p:cNvPr>
          <p:cNvCxnSpPr>
            <a:cxnSpLocks/>
          </p:cNvCxnSpPr>
          <p:nvPr/>
        </p:nvCxnSpPr>
        <p:spPr>
          <a:xfrm>
            <a:off x="6675120" y="3586614"/>
            <a:ext cx="0" cy="7450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el 2">
            <a:extLst>
              <a:ext uri="{FF2B5EF4-FFF2-40B4-BE49-F238E27FC236}">
                <a16:creationId xmlns:a16="http://schemas.microsoft.com/office/drawing/2014/main" id="{B8311EB0-02BA-010B-86D8-B314E68D76D3}"/>
              </a:ext>
            </a:extLst>
          </p:cNvPr>
          <p:cNvSpPr txBox="1">
            <a:spLocks/>
          </p:cNvSpPr>
          <p:nvPr/>
        </p:nvSpPr>
        <p:spPr>
          <a:xfrm>
            <a:off x="6258796" y="3218008"/>
            <a:ext cx="1450785" cy="252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ptos Black" panose="020F0502020204030204" pitchFamily="34" charset="0"/>
              </a:rPr>
              <a:t>2014</a:t>
            </a:r>
            <a:endParaRPr lang="de-DE" sz="2000" b="1" dirty="0">
              <a:latin typeface="Aptos Black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EB11D-985C-8A3C-9AC8-8102DC84A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265" y="5115297"/>
            <a:ext cx="2014073" cy="112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BA Enters the Digital Realm With 3D 'ABBAtars' - VRScout">
            <a:extLst>
              <a:ext uri="{FF2B5EF4-FFF2-40B4-BE49-F238E27FC236}">
                <a16:creationId xmlns:a16="http://schemas.microsoft.com/office/drawing/2014/main" id="{10FB3789-0197-5983-D24E-F2F36FB0F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94" y="5133873"/>
            <a:ext cx="1997313" cy="11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80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8F92482-2DB7-7F0E-C2AB-A24DA12EE4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6432" y="2312893"/>
            <a:ext cx="9379175" cy="3727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1) </a:t>
            </a: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allows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to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ask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new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research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questions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2) </a:t>
            </a: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democratizes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science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3) </a:t>
            </a: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frees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hands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4) </a:t>
            </a: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crosses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departments</a:t>
            </a:r>
            <a:r>
              <a:rPr lang="de-DE" sz="3200" dirty="0">
                <a:latin typeface="Aptos" panose="020B0004020202020204" pitchFamily="34" charset="0"/>
              </a:rPr>
              <a:t> &amp; </a:t>
            </a:r>
            <a:r>
              <a:rPr lang="de-DE" sz="3200" dirty="0" err="1">
                <a:latin typeface="Aptos" panose="020B0004020202020204" pitchFamily="34" charset="0"/>
              </a:rPr>
              <a:t>fields</a:t>
            </a:r>
            <a:endParaRPr lang="de-DE" sz="3200" dirty="0">
              <a:latin typeface="Aptos" panose="020B0004020202020204" pitchFamily="34" charset="0"/>
            </a:endParaRP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DF3F79F9-06F4-98F0-42EB-9F0C1CF1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What is so great about it?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pic>
        <p:nvPicPr>
          <p:cNvPr id="3" name="Picture 6" descr="Mobile Multimodal Lab Logo">
            <a:extLst>
              <a:ext uri="{FF2B5EF4-FFF2-40B4-BE49-F238E27FC236}">
                <a16:creationId xmlns:a16="http://schemas.microsoft.com/office/drawing/2014/main" id="{6F456803-FC8E-6D07-9630-5E61B77F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53" y="5042715"/>
            <a:ext cx="4025153" cy="15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445" descr="A person standing next to a bicycle&#10;&#10;Description automatically generated">
            <a:extLst>
              <a:ext uri="{FF2B5EF4-FFF2-40B4-BE49-F238E27FC236}">
                <a16:creationId xmlns:a16="http://schemas.microsoft.com/office/drawing/2014/main" id="{6773389D-1AAC-E713-0054-B42B51467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91"/>
          <a:stretch/>
        </p:blipFill>
        <p:spPr>
          <a:xfrm rot="5400000">
            <a:off x="9360674" y="735452"/>
            <a:ext cx="2383191" cy="261059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C129E1D-4B7B-7035-A3D2-032AC602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27" y="4878084"/>
            <a:ext cx="2386689" cy="178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Kleidung, Person, Schuhwerk, Im Haus enthält.&#10;&#10;Automatisch generierte Beschreibung">
            <a:extLst>
              <a:ext uri="{FF2B5EF4-FFF2-40B4-BE49-F238E27FC236}">
                <a16:creationId xmlns:a16="http://schemas.microsoft.com/office/drawing/2014/main" id="{DD37EB16-2E74-771F-335B-61C28EA88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" b="22116"/>
          <a:stretch/>
        </p:blipFill>
        <p:spPr>
          <a:xfrm>
            <a:off x="9246974" y="5042715"/>
            <a:ext cx="2610591" cy="1468456"/>
          </a:xfrm>
          <a:prstGeom prst="rect">
            <a:avLst/>
          </a:prstGeom>
        </p:spPr>
      </p:pic>
      <p:pic>
        <p:nvPicPr>
          <p:cNvPr id="8" name="Grafik 7" descr="Ein Bild, das Im Haus, Kleidung, Text, Wand enthält.&#10;&#10;Automatisch generierte Beschreibung">
            <a:extLst>
              <a:ext uri="{FF2B5EF4-FFF2-40B4-BE49-F238E27FC236}">
                <a16:creationId xmlns:a16="http://schemas.microsoft.com/office/drawing/2014/main" id="{AB2FB8BD-A571-06B6-4D19-CC8002D49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974" y="3267162"/>
            <a:ext cx="2610591" cy="17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6D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6D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D6D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0BE-8DDB-5D65-DFE9-5F7EC895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FC80D3DE-D2F0-41F7-1ABE-1FEDB5FC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New possibilities for gesture!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pic>
        <p:nvPicPr>
          <p:cNvPr id="2050" name="Picture 2" descr="Aha Moment GIFs | Tenor">
            <a:extLst>
              <a:ext uri="{FF2B5EF4-FFF2-40B4-BE49-F238E27FC236}">
                <a16:creationId xmlns:a16="http://schemas.microsoft.com/office/drawing/2014/main" id="{9806F309-AA82-F202-58FE-8C0DAA11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0" y="2465947"/>
            <a:ext cx="4557499" cy="302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704FE00C-2576-1D46-E53A-C375DDF63D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57316" y="3084262"/>
            <a:ext cx="5680434" cy="17878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200" dirty="0" err="1">
                <a:latin typeface="Aptos" panose="020B0004020202020204" pitchFamily="34" charset="0"/>
              </a:rPr>
              <a:t>Automatic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detection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Aptos" panose="020B0004020202020204" pitchFamily="34" charset="0"/>
              </a:rPr>
              <a:t>Quantification</a:t>
            </a:r>
            <a:endParaRPr lang="de-DE" sz="3200" b="1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sz="3200" dirty="0" err="1">
                <a:latin typeface="Aptos" panose="020B0004020202020204" pitchFamily="34" charset="0"/>
              </a:rPr>
              <a:t>Precise</a:t>
            </a:r>
            <a:r>
              <a:rPr lang="de-DE" sz="3200" dirty="0">
                <a:latin typeface="Aptos" panose="020B0004020202020204" pitchFamily="34" charset="0"/>
              </a:rPr>
              <a:t> temporal </a:t>
            </a:r>
            <a:r>
              <a:rPr lang="de-DE" sz="3200" dirty="0" err="1">
                <a:latin typeface="Aptos" panose="020B0004020202020204" pitchFamily="34" charset="0"/>
              </a:rPr>
              <a:t>alignment</a:t>
            </a:r>
            <a:endParaRPr lang="cs-CZ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cs-CZ" sz="3200" dirty="0">
                <a:latin typeface="Aptos" panose="020B0004020202020204" pitchFamily="34" charset="0"/>
              </a:rPr>
              <a:t>Capturing variation</a:t>
            </a:r>
            <a:endParaRPr lang="de-DE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7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53FE2-3911-7ACB-5153-49722014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9CAEE0C6-90FE-DFF0-E8EC-1B76E5D2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24" y="863302"/>
            <a:ext cx="9015306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What does it mean when I say gesture is movement?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968AF88-46B7-1E4C-AE4A-5B0C459A15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4721" y="2911287"/>
            <a:ext cx="9990889" cy="175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is</a:t>
            </a:r>
            <a:r>
              <a:rPr lang="de-DE" sz="3200" dirty="0">
                <a:latin typeface="Aptos" panose="020B0004020202020204" pitchFamily="34" charset="0"/>
              </a:rPr>
              <a:t> material/</a:t>
            </a:r>
            <a:r>
              <a:rPr lang="de-DE" sz="3200" dirty="0" err="1">
                <a:latin typeface="Aptos" panose="020B0004020202020204" pitchFamily="34" charset="0"/>
              </a:rPr>
              <a:t>physical</a:t>
            </a:r>
            <a:r>
              <a:rPr lang="de-DE" sz="3200" dirty="0">
                <a:latin typeface="Aptos" panose="020B0004020202020204" pitchFamily="34" charset="0"/>
              </a:rPr>
              <a:t> and </a:t>
            </a:r>
            <a:r>
              <a:rPr lang="de-DE" sz="3200" dirty="0" err="1">
                <a:latin typeface="Aptos" panose="020B0004020202020204" pitchFamily="34" charset="0"/>
              </a:rPr>
              <a:t>continuous</a:t>
            </a:r>
            <a:r>
              <a:rPr lang="de-DE" sz="3200" dirty="0">
                <a:latin typeface="Aptos" panose="020B0004020202020204" pitchFamily="34" charset="0"/>
              </a:rPr>
              <a:t>/</a:t>
            </a:r>
            <a:r>
              <a:rPr lang="de-DE" sz="3200" dirty="0" err="1">
                <a:latin typeface="Aptos" panose="020B0004020202020204" pitchFamily="34" charset="0"/>
              </a:rPr>
              <a:t>dynamic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has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measurable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properties</a:t>
            </a:r>
            <a:endParaRPr lang="de-DE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4EBA4-F1B4-6AB8-5F71-F7987CC6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EA5A75A-14BE-D555-D27A-A6756A0B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24" y="863302"/>
            <a:ext cx="9015306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Dimensions of movement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BE015AB-1EE3-6318-EBD5-A494D36704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4721" y="2911287"/>
            <a:ext cx="10825279" cy="2895153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AutoNum type="romanUcPeriod"/>
            </a:pPr>
            <a:r>
              <a:rPr lang="de-DE" sz="3200" dirty="0" err="1">
                <a:latin typeface="Aptos" panose="020B0004020202020204" pitchFamily="34" charset="0"/>
              </a:rPr>
              <a:t>Kinematics</a:t>
            </a:r>
            <a:r>
              <a:rPr lang="de-DE" sz="3200" dirty="0">
                <a:latin typeface="Aptos" panose="020B0004020202020204" pitchFamily="34" charset="0"/>
              </a:rPr>
              <a:t>		</a:t>
            </a:r>
            <a:r>
              <a:rPr lang="de-DE" sz="3200" dirty="0" err="1">
                <a:latin typeface="Aptos" panose="020B0004020202020204" pitchFamily="34" charset="0"/>
              </a:rPr>
              <a:t>describes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motion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of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points</a:t>
            </a:r>
            <a:r>
              <a:rPr lang="de-DE" sz="3200" dirty="0">
                <a:latin typeface="Aptos" panose="020B0004020202020204" pitchFamily="34" charset="0"/>
              </a:rPr>
              <a:t> and </a:t>
            </a:r>
            <a:r>
              <a:rPr lang="de-DE" sz="3200" dirty="0" err="1">
                <a:latin typeface="Aptos" panose="020B0004020202020204" pitchFamily="34" charset="0"/>
              </a:rPr>
              <a:t>bodies</a:t>
            </a:r>
            <a:endParaRPr lang="de-DE" sz="3200" dirty="0">
              <a:latin typeface="Aptos" panose="020B0004020202020204" pitchFamily="34" charset="0"/>
            </a:endParaRPr>
          </a:p>
          <a:p>
            <a:pPr marL="571500" indent="-571500">
              <a:buAutoNum type="romanUcPeriod"/>
            </a:pPr>
            <a:endParaRPr lang="de-DE" sz="32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		</a:t>
            </a:r>
            <a:r>
              <a:rPr lang="de-DE" sz="2800" dirty="0" err="1">
                <a:latin typeface="Aptos" panose="020B0004020202020204" pitchFamily="34" charset="0"/>
              </a:rPr>
              <a:t>Where</a:t>
            </a:r>
            <a:r>
              <a:rPr lang="de-DE" sz="2800" dirty="0">
                <a:latin typeface="Aptos" panose="020B0004020202020204" pitchFamily="34" charset="0"/>
              </a:rPr>
              <a:t>?			Position</a:t>
            </a: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		</a:t>
            </a:r>
            <a:r>
              <a:rPr lang="de-DE" sz="2800" dirty="0" err="1">
                <a:latin typeface="Aptos" panose="020B0004020202020204" pitchFamily="34" charset="0"/>
              </a:rPr>
              <a:t>How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  <a:r>
              <a:rPr lang="de-DE" sz="2800" dirty="0" err="1">
                <a:latin typeface="Aptos" panose="020B0004020202020204" pitchFamily="34" charset="0"/>
              </a:rPr>
              <a:t>far</a:t>
            </a:r>
            <a:r>
              <a:rPr lang="de-DE" sz="2800" dirty="0">
                <a:latin typeface="Aptos" panose="020B0004020202020204" pitchFamily="34" charset="0"/>
              </a:rPr>
              <a:t>?			</a:t>
            </a:r>
            <a:r>
              <a:rPr lang="de-DE" sz="2800" dirty="0" err="1">
                <a:latin typeface="Aptos" panose="020B0004020202020204" pitchFamily="34" charset="0"/>
              </a:rPr>
              <a:t>Displacement</a:t>
            </a: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		</a:t>
            </a:r>
            <a:r>
              <a:rPr lang="de-DE" sz="2800" dirty="0" err="1">
                <a:latin typeface="Aptos" panose="020B0004020202020204" pitchFamily="34" charset="0"/>
              </a:rPr>
              <a:t>How</a:t>
            </a:r>
            <a:r>
              <a:rPr lang="de-DE" sz="2800" dirty="0">
                <a:latin typeface="Aptos" panose="020B0004020202020204" pitchFamily="34" charset="0"/>
              </a:rPr>
              <a:t> fast?			Velocity/</a:t>
            </a:r>
            <a:r>
              <a:rPr lang="de-DE" sz="2800" dirty="0" err="1">
                <a:latin typeface="Aptos" panose="020B0004020202020204" pitchFamily="34" charset="0"/>
              </a:rPr>
              <a:t>speed</a:t>
            </a: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		</a:t>
            </a:r>
            <a:r>
              <a:rPr lang="de-DE" sz="2800" dirty="0" err="1">
                <a:latin typeface="Aptos" panose="020B0004020202020204" pitchFamily="34" charset="0"/>
              </a:rPr>
              <a:t>How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  <a:r>
              <a:rPr lang="de-DE" sz="2800" dirty="0" err="1">
                <a:latin typeface="Aptos" panose="020B0004020202020204" pitchFamily="34" charset="0"/>
              </a:rPr>
              <a:t>suddenly</a:t>
            </a:r>
            <a:r>
              <a:rPr lang="de-DE" sz="2800" dirty="0">
                <a:latin typeface="Aptos" panose="020B0004020202020204" pitchFamily="34" charset="0"/>
              </a:rPr>
              <a:t>?		</a:t>
            </a:r>
            <a:r>
              <a:rPr lang="de-DE" sz="2800" dirty="0" err="1">
                <a:latin typeface="Aptos" panose="020B0004020202020204" pitchFamily="34" charset="0"/>
              </a:rPr>
              <a:t>Acceleration</a:t>
            </a:r>
            <a:r>
              <a:rPr lang="de-DE" sz="2800" dirty="0">
                <a:latin typeface="Aptos" panose="020B0004020202020204" pitchFamily="34" charset="0"/>
              </a:rPr>
              <a:t>	</a:t>
            </a: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		</a:t>
            </a:r>
            <a:r>
              <a:rPr lang="de-DE" sz="2800" dirty="0" err="1">
                <a:latin typeface="Aptos" panose="020B0004020202020204" pitchFamily="34" charset="0"/>
              </a:rPr>
              <a:t>How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  <a:r>
              <a:rPr lang="de-DE" sz="2800" dirty="0" err="1">
                <a:latin typeface="Aptos" panose="020B0004020202020204" pitchFamily="34" charset="0"/>
              </a:rPr>
              <a:t>smoothly</a:t>
            </a:r>
            <a:r>
              <a:rPr lang="de-DE" sz="2800" dirty="0">
                <a:latin typeface="Aptos" panose="020B0004020202020204" pitchFamily="34" charset="0"/>
              </a:rPr>
              <a:t>?		</a:t>
            </a:r>
            <a:r>
              <a:rPr lang="de-DE" sz="2800" dirty="0" err="1">
                <a:latin typeface="Aptos" panose="020B0004020202020204" pitchFamily="34" charset="0"/>
              </a:rPr>
              <a:t>Jerk</a:t>
            </a: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endParaRPr lang="de-DE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35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5EEA5-499D-329F-96B9-AF6A99E26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E2124239-6EC5-D8E0-10E5-B05FC9DD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24" y="863302"/>
            <a:ext cx="9015306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Dimensions of movement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C38A498-ECC6-9C68-AD27-BC76656F9E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4721" y="2911287"/>
            <a:ext cx="11179609" cy="2895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II. 	</a:t>
            </a:r>
            <a:r>
              <a:rPr lang="de-DE" sz="3200" dirty="0" err="1">
                <a:latin typeface="Aptos" panose="020B0004020202020204" pitchFamily="34" charset="0"/>
              </a:rPr>
              <a:t>Kinetics</a:t>
            </a:r>
            <a:r>
              <a:rPr lang="de-DE" sz="3200" dirty="0">
                <a:latin typeface="Aptos" panose="020B0004020202020204" pitchFamily="34" charset="0"/>
              </a:rPr>
              <a:t>/</a:t>
            </a:r>
            <a:r>
              <a:rPr lang="de-DE" sz="3200" dirty="0" err="1">
                <a:latin typeface="Aptos" panose="020B0004020202020204" pitchFamily="34" charset="0"/>
              </a:rPr>
              <a:t>dynamics</a:t>
            </a:r>
            <a:r>
              <a:rPr lang="de-DE" sz="3200" dirty="0">
                <a:latin typeface="Aptos" panose="020B0004020202020204" pitchFamily="34" charset="0"/>
              </a:rPr>
              <a:t>		</a:t>
            </a:r>
            <a:r>
              <a:rPr lang="de-DE" sz="3200" dirty="0" err="1">
                <a:latin typeface="Aptos" panose="020B0004020202020204" pitchFamily="34" charset="0"/>
              </a:rPr>
              <a:t>describes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cause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of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motion</a:t>
            </a:r>
            <a:endParaRPr lang="de-DE" sz="3200" dirty="0">
              <a:latin typeface="Aptos" panose="020B0004020202020204" pitchFamily="34" charset="0"/>
            </a:endParaRPr>
          </a:p>
          <a:p>
            <a:pPr marL="571500" indent="-571500">
              <a:buAutoNum type="romanUcPeriod"/>
            </a:pPr>
            <a:endParaRPr lang="de-DE" sz="32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		</a:t>
            </a:r>
            <a:r>
              <a:rPr lang="de-DE" sz="2800" dirty="0" err="1">
                <a:latin typeface="Aptos" panose="020B0004020202020204" pitchFamily="34" charset="0"/>
              </a:rPr>
              <a:t>How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  <a:r>
              <a:rPr lang="de-DE" sz="2800" dirty="0" err="1">
                <a:latin typeface="Aptos" panose="020B0004020202020204" pitchFamily="34" charset="0"/>
              </a:rPr>
              <a:t>effortful</a:t>
            </a:r>
            <a:r>
              <a:rPr lang="de-DE" sz="2800" dirty="0">
                <a:latin typeface="Aptos" panose="020B0004020202020204" pitchFamily="34" charset="0"/>
              </a:rPr>
              <a:t>?		Forces, </a:t>
            </a:r>
            <a:r>
              <a:rPr lang="de-DE" sz="2800" dirty="0" err="1">
                <a:latin typeface="Aptos" panose="020B0004020202020204" pitchFamily="34" charset="0"/>
              </a:rPr>
              <a:t>joint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  <a:r>
              <a:rPr lang="de-DE" sz="2800" dirty="0" err="1">
                <a:latin typeface="Aptos" panose="020B0004020202020204" pitchFamily="34" charset="0"/>
              </a:rPr>
              <a:t>torques</a:t>
            </a: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		</a:t>
            </a:r>
            <a:r>
              <a:rPr lang="de-DE" sz="2800" dirty="0" err="1">
                <a:latin typeface="Aptos" panose="020B0004020202020204" pitchFamily="34" charset="0"/>
              </a:rPr>
              <a:t>How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  <a:r>
              <a:rPr lang="de-DE" sz="2800" dirty="0" err="1">
                <a:latin typeface="Aptos" panose="020B0004020202020204" pitchFamily="34" charset="0"/>
              </a:rPr>
              <a:t>coordinated</a:t>
            </a:r>
            <a:r>
              <a:rPr lang="de-DE" sz="2800" dirty="0">
                <a:latin typeface="Aptos" panose="020B0004020202020204" pitchFamily="34" charset="0"/>
              </a:rPr>
              <a:t>?	</a:t>
            </a: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		</a:t>
            </a:r>
          </a:p>
          <a:p>
            <a:pPr marL="457200" lvl="1" indent="0">
              <a:buNone/>
            </a:pP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endParaRPr lang="de-DE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F6E8-901B-BFCF-1786-B5EC3457D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A9862B6D-D327-BDBC-F963-DBB80BE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24" y="863302"/>
            <a:ext cx="9015306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Dimensions of movement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5D83DC2-D32C-6A42-545F-91D57BE690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4721" y="2911287"/>
            <a:ext cx="11179609" cy="28951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III. 	</a:t>
            </a:r>
            <a:r>
              <a:rPr lang="de-DE" sz="3200" dirty="0" err="1">
                <a:latin typeface="Aptos" panose="020B0004020202020204" pitchFamily="34" charset="0"/>
              </a:rPr>
              <a:t>Others</a:t>
            </a:r>
            <a:r>
              <a:rPr lang="de-DE" sz="3200" dirty="0">
                <a:latin typeface="Aptos" panose="020B0004020202020204" pitchFamily="34" charset="0"/>
              </a:rPr>
              <a:t>			</a:t>
            </a:r>
          </a:p>
          <a:p>
            <a:pPr marL="571500" indent="-571500">
              <a:buAutoNum type="romanUcPeriod"/>
            </a:pPr>
            <a:endParaRPr lang="de-DE" sz="32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Volume</a:t>
            </a: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Hand </a:t>
            </a:r>
            <a:r>
              <a:rPr lang="de-DE" sz="2800" dirty="0" err="1">
                <a:latin typeface="Aptos" panose="020B0004020202020204" pitchFamily="34" charset="0"/>
              </a:rPr>
              <a:t>shape</a:t>
            </a:r>
            <a:r>
              <a:rPr lang="de-DE" sz="2800" dirty="0">
                <a:latin typeface="Aptos" panose="020B0004020202020204" pitchFamily="34" charset="0"/>
              </a:rPr>
              <a:t> </a:t>
            </a:r>
            <a:r>
              <a:rPr lang="de-DE" sz="2800" dirty="0" err="1">
                <a:latin typeface="Aptos" panose="020B0004020202020204" pitchFamily="34" charset="0"/>
              </a:rPr>
              <a:t>configuration</a:t>
            </a: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</a:t>
            </a:r>
            <a:r>
              <a:rPr lang="de-DE" sz="2800" dirty="0" err="1">
                <a:latin typeface="Aptos" panose="020B0004020202020204" pitchFamily="34" charset="0"/>
              </a:rPr>
              <a:t>Coordination</a:t>
            </a: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</a:t>
            </a:r>
            <a:r>
              <a:rPr lang="de-DE" sz="2800" dirty="0" err="1">
                <a:latin typeface="Aptos" panose="020B0004020202020204" pitchFamily="34" charset="0"/>
              </a:rPr>
              <a:t>Rhythmicity</a:t>
            </a: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</a:t>
            </a:r>
          </a:p>
          <a:p>
            <a:pPr marL="457200" lvl="1" indent="0">
              <a:buNone/>
            </a:pPr>
            <a:r>
              <a:rPr lang="de-DE" sz="2800" dirty="0">
                <a:latin typeface="Aptos" panose="020B0004020202020204" pitchFamily="34" charset="0"/>
              </a:rPr>
              <a:t>				</a:t>
            </a:r>
          </a:p>
          <a:p>
            <a:pPr marL="457200" lvl="1" indent="0">
              <a:buNone/>
            </a:pPr>
            <a:endParaRPr lang="de-DE" sz="2800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endParaRPr lang="de-DE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0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44E5AF-776E-E0F3-E251-49B910FF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91" y="322236"/>
            <a:ext cx="11375019" cy="1426151"/>
          </a:xfrm>
        </p:spPr>
        <p:txBody>
          <a:bodyPr>
            <a:noAutofit/>
          </a:bodyPr>
          <a:lstStyle/>
          <a:p>
            <a:r>
              <a:rPr lang="en-US" b="1" dirty="0">
                <a:latin typeface="Aptos Black" panose="020B0004020202020204" pitchFamily="34" charset="0"/>
              </a:rPr>
              <a:t>On the </a:t>
            </a:r>
            <a:r>
              <a:rPr lang="en-US" b="1" dirty="0" err="1">
                <a:latin typeface="Aptos Black" panose="020B0004020202020204" pitchFamily="34" charset="0"/>
              </a:rPr>
              <a:t>FLExibility</a:t>
            </a:r>
            <a:r>
              <a:rPr lang="en-US" b="1" dirty="0">
                <a:latin typeface="Aptos Black" panose="020B0004020202020204" pitchFamily="34" charset="0"/>
              </a:rPr>
              <a:t> and Stability of gesture-</a:t>
            </a:r>
            <a:r>
              <a:rPr lang="en-US" b="1" dirty="0" err="1">
                <a:latin typeface="Aptos Black" panose="020B0004020202020204" pitchFamily="34" charset="0"/>
              </a:rPr>
              <a:t>speecH</a:t>
            </a:r>
            <a:r>
              <a:rPr lang="en-US" b="1" dirty="0">
                <a:latin typeface="Aptos Black" panose="020B0004020202020204" pitchFamily="34" charset="0"/>
              </a:rPr>
              <a:t> coordination (FLESH</a:t>
            </a:r>
            <a:r>
              <a:rPr lang="cs-CZ" b="1" dirty="0">
                <a:latin typeface="Aptos Black" panose="020B0004020202020204" pitchFamily="34" charset="0"/>
              </a:rPr>
              <a:t>)</a:t>
            </a:r>
            <a:endParaRPr lang="de-DE" b="1" dirty="0">
              <a:latin typeface="Aptos Black" panose="020B0004020202020204" pitchFamily="34" charset="0"/>
            </a:endParaRP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3585C7C5-E6C5-5A92-6D25-8D2A6AE1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27" y="1946253"/>
            <a:ext cx="2575407" cy="17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98B25EC0-C882-3A86-404B-B9E1C792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259" y="1936758"/>
            <a:ext cx="2627051" cy="172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0F4A3838-A7AA-8DCE-2A16-E20AB7CB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48" y="1954620"/>
            <a:ext cx="2544597" cy="169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09486E5-D1B4-939F-5259-6D2A5D0D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1" y="4324426"/>
            <a:ext cx="1300602" cy="176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886051D1-AA4B-9013-12B1-414B330D1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2"/>
          <a:stretch/>
        </p:blipFill>
        <p:spPr bwMode="auto">
          <a:xfrm>
            <a:off x="3107362" y="4333114"/>
            <a:ext cx="1164240" cy="174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80972F9E-2E7A-9ADF-D244-0004DEFA7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08" y="4332862"/>
            <a:ext cx="1164239" cy="17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E3244E6-4C33-DF15-91F4-8AB1E49D30EA}"/>
              </a:ext>
            </a:extLst>
          </p:cNvPr>
          <p:cNvSpPr txBox="1"/>
          <p:nvPr/>
        </p:nvSpPr>
        <p:spPr>
          <a:xfrm>
            <a:off x="3256147" y="3701417"/>
            <a:ext cx="2275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0" u="none" strike="noStrike" dirty="0">
                <a:effectLst/>
                <a:latin typeface="Aptos Black" panose="020B0004020202020204" pitchFamily="34" charset="0"/>
              </a:rPr>
              <a:t>Susanne Fuchs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D76543-7D59-6BFD-3FB1-5FB7A05BE04F}"/>
              </a:ext>
            </a:extLst>
          </p:cNvPr>
          <p:cNvSpPr txBox="1"/>
          <p:nvPr/>
        </p:nvSpPr>
        <p:spPr>
          <a:xfrm>
            <a:off x="6163178" y="3701417"/>
            <a:ext cx="2275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600" i="0" u="none" strike="noStrike" dirty="0">
                <a:effectLst/>
                <a:latin typeface="Aptos Black" panose="020B0004020202020204" pitchFamily="34" charset="0"/>
              </a:rPr>
              <a:t>Šárka Kadavá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13929D-E233-90D9-8A82-FE23D996BF6A}"/>
              </a:ext>
            </a:extLst>
          </p:cNvPr>
          <p:cNvSpPr txBox="1"/>
          <p:nvPr/>
        </p:nvSpPr>
        <p:spPr>
          <a:xfrm>
            <a:off x="9103259" y="3701417"/>
            <a:ext cx="2275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600" i="0" u="none" strike="noStrike" dirty="0">
                <a:effectLst/>
                <a:latin typeface="Aptos Black" panose="020B0004020202020204" pitchFamily="34" charset="0"/>
              </a:rPr>
              <a:t>Wim Pouw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6EB1BC9-3BC9-01D9-484A-F5612B7E8537}"/>
              </a:ext>
            </a:extLst>
          </p:cNvPr>
          <p:cNvSpPr txBox="1"/>
          <p:nvPr/>
        </p:nvSpPr>
        <p:spPr>
          <a:xfrm>
            <a:off x="291706" y="6101640"/>
            <a:ext cx="2275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600" i="0" u="none" strike="noStrike" dirty="0">
                <a:effectLst/>
                <a:latin typeface="Aptos Black" panose="020B0004020202020204" pitchFamily="34" charset="0"/>
              </a:rPr>
              <a:t>Melissa </a:t>
            </a:r>
            <a:br>
              <a:rPr lang="de-DE" sz="1600" i="0" u="none" strike="noStrike" dirty="0">
                <a:effectLst/>
                <a:latin typeface="Aptos Black" panose="020B0004020202020204" pitchFamily="34" charset="0"/>
              </a:rPr>
            </a:br>
            <a:r>
              <a:rPr lang="cs-CZ" sz="1600" i="0" u="none" strike="noStrike" dirty="0">
                <a:effectLst/>
                <a:latin typeface="Aptos Black" panose="020B0004020202020204" pitchFamily="34" charset="0"/>
              </a:rPr>
              <a:t>Ebert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A7E5476-C6DA-440F-E103-06422122A951}"/>
              </a:ext>
            </a:extLst>
          </p:cNvPr>
          <p:cNvSpPr txBox="1"/>
          <p:nvPr/>
        </p:nvSpPr>
        <p:spPr>
          <a:xfrm>
            <a:off x="1673831" y="6101640"/>
            <a:ext cx="2275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600" i="0" u="none" strike="noStrike" dirty="0">
                <a:effectLst/>
                <a:latin typeface="Aptos Black" panose="020B0004020202020204" pitchFamily="34" charset="0"/>
              </a:rPr>
              <a:t>Justin </a:t>
            </a:r>
            <a:br>
              <a:rPr lang="de-DE" sz="1600" i="0" u="none" strike="noStrike" dirty="0">
                <a:effectLst/>
                <a:latin typeface="Aptos Black" panose="020B0004020202020204" pitchFamily="34" charset="0"/>
              </a:rPr>
            </a:br>
            <a:r>
              <a:rPr lang="cs-CZ" sz="1600" i="0" u="none" strike="noStrike" dirty="0" err="1">
                <a:effectLst/>
                <a:latin typeface="Aptos Black" panose="020B0004020202020204" pitchFamily="34" charset="0"/>
              </a:rPr>
              <a:t>Snelders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C7DED6-C22E-B64B-4D6A-990C1BCB417B}"/>
              </a:ext>
            </a:extLst>
          </p:cNvPr>
          <p:cNvSpPr txBox="1"/>
          <p:nvPr/>
        </p:nvSpPr>
        <p:spPr>
          <a:xfrm>
            <a:off x="3055956" y="6101640"/>
            <a:ext cx="2275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600" i="0" u="none" strike="noStrike" dirty="0">
                <a:effectLst/>
                <a:latin typeface="Aptos Black" panose="020B0004020202020204" pitchFamily="34" charset="0"/>
              </a:rPr>
              <a:t>Jet </a:t>
            </a:r>
            <a:br>
              <a:rPr lang="de-DE" sz="1600" i="0" u="none" strike="noStrike" dirty="0">
                <a:effectLst/>
                <a:latin typeface="Aptos Black" panose="020B0004020202020204" pitchFamily="34" charset="0"/>
              </a:rPr>
            </a:br>
            <a:r>
              <a:rPr lang="cs-CZ" sz="1600" i="0" u="none" strike="noStrike" dirty="0" err="1">
                <a:effectLst/>
                <a:latin typeface="Aptos Black" panose="020B0004020202020204" pitchFamily="34" charset="0"/>
              </a:rPr>
              <a:t>Lambers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259D884-574E-FA10-69E9-9E7E48601213}"/>
              </a:ext>
            </a:extLst>
          </p:cNvPr>
          <p:cNvSpPr txBox="1"/>
          <p:nvPr/>
        </p:nvSpPr>
        <p:spPr>
          <a:xfrm>
            <a:off x="371150" y="3701417"/>
            <a:ext cx="2275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0" u="none" strike="noStrike" dirty="0">
                <a:effectLst/>
                <a:latin typeface="Aptos Black" panose="020B0004020202020204" pitchFamily="34" charset="0"/>
              </a:rPr>
              <a:t>Aleksandra </a:t>
            </a:r>
            <a:r>
              <a:rPr lang="de-DE" sz="1600" i="0" u="none" strike="noStrike" dirty="0" err="1">
                <a:effectLst/>
                <a:latin typeface="Aptos Black" panose="020B0004020202020204" pitchFamily="34" charset="0"/>
              </a:rPr>
              <a:t>Ćwiek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F02229A-B03C-95D9-CF5F-7BF26B41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0" y="1947019"/>
            <a:ext cx="2556663" cy="170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Judith Holler">
            <a:extLst>
              <a:ext uri="{FF2B5EF4-FFF2-40B4-BE49-F238E27FC236}">
                <a16:creationId xmlns:a16="http://schemas.microsoft.com/office/drawing/2014/main" id="{E93DA340-A9CB-D33E-3FE6-7600D68D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444" y="4319712"/>
            <a:ext cx="2150740" cy="18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B937A73-A13B-44B4-1E2E-BC087F8AB7C8}"/>
              </a:ext>
            </a:extLst>
          </p:cNvPr>
          <p:cNvSpPr txBox="1"/>
          <p:nvPr/>
        </p:nvSpPr>
        <p:spPr>
          <a:xfrm>
            <a:off x="9651444" y="6229830"/>
            <a:ext cx="2275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0" u="none" strike="noStrike" dirty="0">
                <a:effectLst/>
                <a:latin typeface="Aptos Black" panose="020B0004020202020204" pitchFamily="34" charset="0"/>
              </a:rPr>
              <a:t>Judith Holler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pic>
        <p:nvPicPr>
          <p:cNvPr id="5" name="Google Shape;233;p30">
            <a:extLst>
              <a:ext uri="{FF2B5EF4-FFF2-40B4-BE49-F238E27FC236}">
                <a16:creationId xmlns:a16="http://schemas.microsoft.com/office/drawing/2014/main" id="{BD5B6DEC-6421-BB2A-6C54-E6186747BC7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15217" y="4325455"/>
            <a:ext cx="1300603" cy="176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Gillian Rosenberg">
            <a:extLst>
              <a:ext uri="{FF2B5EF4-FFF2-40B4-BE49-F238E27FC236}">
                <a16:creationId xmlns:a16="http://schemas.microsoft.com/office/drawing/2014/main" id="{6607B62A-C6D8-8943-E776-5BE8D65A0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34" y="4317714"/>
            <a:ext cx="1333186" cy="177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AB8404C-C947-2017-87B4-5B5DB12DAB18}"/>
              </a:ext>
            </a:extLst>
          </p:cNvPr>
          <p:cNvSpPr txBox="1"/>
          <p:nvPr/>
        </p:nvSpPr>
        <p:spPr>
          <a:xfrm>
            <a:off x="4438081" y="6101640"/>
            <a:ext cx="2275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0" u="none" strike="noStrike" dirty="0">
                <a:effectLst/>
                <a:latin typeface="Aptos Black" panose="020B0004020202020204" pitchFamily="34" charset="0"/>
              </a:rPr>
              <a:t>Hamza</a:t>
            </a:r>
            <a:r>
              <a:rPr lang="cs-CZ" sz="1600" i="0" u="none" strike="noStrike" dirty="0">
                <a:effectLst/>
                <a:latin typeface="Aptos Black" panose="020B0004020202020204" pitchFamily="34" charset="0"/>
              </a:rPr>
              <a:t> </a:t>
            </a:r>
            <a:br>
              <a:rPr lang="de-DE" sz="1600" i="0" u="none" strike="noStrike" dirty="0">
                <a:effectLst/>
                <a:latin typeface="Aptos Black" panose="020B0004020202020204" pitchFamily="34" charset="0"/>
              </a:rPr>
            </a:br>
            <a:r>
              <a:rPr lang="de-DE" sz="1600" dirty="0" err="1">
                <a:latin typeface="Aptos Black" panose="020B0004020202020204" pitchFamily="34" charset="0"/>
              </a:rPr>
              <a:t>Nalbantoğlu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19FF087-550D-2E66-66EE-8B1A4766EACF}"/>
              </a:ext>
            </a:extLst>
          </p:cNvPr>
          <p:cNvSpPr txBox="1"/>
          <p:nvPr/>
        </p:nvSpPr>
        <p:spPr>
          <a:xfrm>
            <a:off x="5820206" y="6101640"/>
            <a:ext cx="2415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0" u="none" strike="noStrike" dirty="0">
                <a:effectLst/>
                <a:latin typeface="Aptos Black" panose="020B0004020202020204" pitchFamily="34" charset="0"/>
              </a:rPr>
              <a:t>Gillian</a:t>
            </a:r>
            <a:br>
              <a:rPr lang="de-DE" sz="1600" i="0" u="none" strike="noStrike" dirty="0">
                <a:effectLst/>
                <a:latin typeface="Aptos Black" panose="020B0004020202020204" pitchFamily="34" charset="0"/>
              </a:rPr>
            </a:br>
            <a:r>
              <a:rPr lang="de-DE" sz="1600" i="0" u="none" strike="noStrike" dirty="0">
                <a:effectLst/>
                <a:latin typeface="Aptos Black" panose="020B0004020202020204" pitchFamily="34" charset="0"/>
              </a:rPr>
              <a:t>Rosenberg</a:t>
            </a:r>
            <a:endParaRPr lang="de-DE" sz="1600" dirty="0">
              <a:latin typeface="Aptos Black" panose="020B0004020202020204" pitchFamily="34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C9CB390-A297-D3B3-C96F-F4E13FA622F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0013"/>
          <a:stretch/>
        </p:blipFill>
        <p:spPr>
          <a:xfrm>
            <a:off x="7483008" y="4303115"/>
            <a:ext cx="2064985" cy="183748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93565DC-3CBD-2967-D054-3136973E521E}"/>
              </a:ext>
            </a:extLst>
          </p:cNvPr>
          <p:cNvSpPr txBox="1"/>
          <p:nvPr/>
        </p:nvSpPr>
        <p:spPr>
          <a:xfrm>
            <a:off x="7483008" y="6229830"/>
            <a:ext cx="2275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0" u="none" strike="noStrike" dirty="0">
                <a:effectLst/>
                <a:latin typeface="Aptos Black" panose="020B0004020202020204" pitchFamily="34" charset="0"/>
              </a:rPr>
              <a:t>Markus Steinbach</a:t>
            </a:r>
            <a:endParaRPr lang="de-DE" sz="1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99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8411-5106-FCC7-625B-9AEFD27B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4BF54A17-DE71-F175-8545-6A8F5959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COMPARISON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09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09EBD-4C20-75C0-71B6-7ABD09E1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5F225D1F-2304-EE4F-A00F-D44A2AFA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(Rather quick) intro to motion tracking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pic>
        <p:nvPicPr>
          <p:cNvPr id="2" name="Picture 12" descr="OptiTrack - Motion Capture Systems">
            <a:extLst>
              <a:ext uri="{FF2B5EF4-FFF2-40B4-BE49-F238E27FC236}">
                <a16:creationId xmlns:a16="http://schemas.microsoft.com/office/drawing/2014/main" id="{BF00BC8A-CCE4-B708-AF56-EC556DF3C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45" y="2348554"/>
            <a:ext cx="3384475" cy="15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5D77BE-B850-C79B-79EE-557FCAE1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72" y="3429000"/>
            <a:ext cx="1548154" cy="86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Twenty-five keypoints of the OpenPose software model. | Download Scientific  Diagram">
            <a:extLst>
              <a:ext uri="{FF2B5EF4-FFF2-40B4-BE49-F238E27FC236}">
                <a16:creationId xmlns:a16="http://schemas.microsoft.com/office/drawing/2014/main" id="{A829CBD2-C151-9515-5FB0-49ED292B0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8"/>
          <a:stretch/>
        </p:blipFill>
        <p:spPr bwMode="auto">
          <a:xfrm>
            <a:off x="7905969" y="2336562"/>
            <a:ext cx="982891" cy="18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solated">
            <a:extLst>
              <a:ext uri="{FF2B5EF4-FFF2-40B4-BE49-F238E27FC236}">
                <a16:creationId xmlns:a16="http://schemas.microsoft.com/office/drawing/2014/main" id="{A387BC0F-2058-307F-4CC5-A48C07B0F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48"/>
          <a:stretch>
            <a:fillRect/>
          </a:stretch>
        </p:blipFill>
        <p:spPr bwMode="auto">
          <a:xfrm>
            <a:off x="9164654" y="3373487"/>
            <a:ext cx="1918764" cy="107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BABE57F7-49B3-933D-AF51-6E4BE18B36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7772" y="4526489"/>
            <a:ext cx="4913481" cy="151392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Very high </a:t>
            </a:r>
            <a:r>
              <a:rPr lang="de-DE" sz="3200" dirty="0" err="1">
                <a:latin typeface="Aptos" panose="020B0004020202020204" pitchFamily="34" charset="0"/>
              </a:rPr>
              <a:t>precision</a:t>
            </a:r>
            <a:r>
              <a:rPr lang="de-DE" sz="3200" dirty="0">
                <a:latin typeface="Aptos" panose="020B0004020202020204" pitchFamily="34" charset="0"/>
              </a:rPr>
              <a:t> (ca. 0.5 mm)</a:t>
            </a:r>
          </a:p>
          <a:p>
            <a:pPr marL="0" indent="0">
              <a:buNone/>
            </a:pPr>
            <a:r>
              <a:rPr lang="de-DE" dirty="0">
                <a:latin typeface="Aptos" panose="020B0004020202020204" pitchFamily="34" charset="0"/>
              </a:rPr>
              <a:t>Lab-</a:t>
            </a:r>
            <a:r>
              <a:rPr lang="de-DE" dirty="0" err="1">
                <a:latin typeface="Aptos" panose="020B0004020202020204" pitchFamily="34" charset="0"/>
              </a:rPr>
              <a:t>based</a:t>
            </a:r>
            <a:endParaRPr lang="de-DE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sz="3200" dirty="0" err="1">
                <a:latin typeface="Aptos" panose="020B0004020202020204" pitchFamily="34" charset="0"/>
              </a:rPr>
              <a:t>Proprietary</a:t>
            </a:r>
            <a:r>
              <a:rPr lang="de-DE" sz="3200" dirty="0">
                <a:latin typeface="Aptos" panose="020B0004020202020204" pitchFamily="34" charset="0"/>
              </a:rPr>
              <a:t> (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 expensive)</a:t>
            </a:r>
            <a:endParaRPr lang="de-DE" sz="3200" dirty="0">
              <a:latin typeface="Aptos" panose="020B0004020202020204" pitchFamily="34" charset="0"/>
            </a:endParaRP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569956E1-F5A5-3AB2-A486-26E9494DDC4F}"/>
              </a:ext>
            </a:extLst>
          </p:cNvPr>
          <p:cNvSpPr txBox="1">
            <a:spLocks/>
          </p:cNvSpPr>
          <p:nvPr/>
        </p:nvSpPr>
        <p:spPr>
          <a:xfrm>
            <a:off x="6902002" y="4780893"/>
            <a:ext cx="4913481" cy="1513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latin typeface="Aptos" panose="020B0004020202020204" pitchFamily="34" charset="0"/>
              </a:rPr>
              <a:t>Lower </a:t>
            </a:r>
            <a:r>
              <a:rPr lang="de-DE" sz="3200" dirty="0" err="1">
                <a:latin typeface="Aptos" panose="020B0004020202020204" pitchFamily="34" charset="0"/>
              </a:rPr>
              <a:t>precision</a:t>
            </a:r>
            <a:r>
              <a:rPr lang="de-DE" sz="3200" dirty="0">
                <a:latin typeface="Aptos" panose="020B0004020202020204" pitchFamily="34" charset="0"/>
              </a:rPr>
              <a:t> (1-2.5 cm)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3200" dirty="0" err="1">
                <a:latin typeface="Aptos" panose="020B0004020202020204" pitchFamily="34" charset="0"/>
              </a:rPr>
              <a:t>No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markers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needed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latin typeface="Aptos" panose="020B0004020202020204" pitchFamily="34" charset="0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349994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B88AB-1895-0EDF-AEB4-39B6875B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F4D369A-1170-26B1-C392-D8591C26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Most common marker-less tracking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0AAE2048-89A5-C76C-220E-016868BB071C}"/>
              </a:ext>
            </a:extLst>
          </p:cNvPr>
          <p:cNvSpPr txBox="1">
            <a:spLocks/>
          </p:cNvSpPr>
          <p:nvPr/>
        </p:nvSpPr>
        <p:spPr>
          <a:xfrm>
            <a:off x="568056" y="4632153"/>
            <a:ext cx="1649042" cy="536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 err="1">
                <a:latin typeface="Aptos" panose="020B0004020202020204" pitchFamily="34" charset="0"/>
              </a:rPr>
              <a:t>MediaPipe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  <p:pic>
        <p:nvPicPr>
          <p:cNvPr id="3074" name="Picture 2" descr="On-device, Real-time Body Pose Tracking with MediaPipe BlazePose">
            <a:extLst>
              <a:ext uri="{FF2B5EF4-FFF2-40B4-BE49-F238E27FC236}">
                <a16:creationId xmlns:a16="http://schemas.microsoft.com/office/drawing/2014/main" id="{9C7A699A-152A-362C-640A-F4FAFF1F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86" y="2813405"/>
            <a:ext cx="1968649" cy="16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 Santa - ARkit 3 Body Tracking Demo">
            <a:extLst>
              <a:ext uri="{FF2B5EF4-FFF2-40B4-BE49-F238E27FC236}">
                <a16:creationId xmlns:a16="http://schemas.microsoft.com/office/drawing/2014/main" id="{DCD70225-7004-1C34-889B-064C0325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65" y="2245399"/>
            <a:ext cx="2932380" cy="165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8D2E7C6E-9D79-C2E4-E07F-493DB2D317B9}"/>
              </a:ext>
            </a:extLst>
          </p:cNvPr>
          <p:cNvSpPr txBox="1">
            <a:spLocks/>
          </p:cNvSpPr>
          <p:nvPr/>
        </p:nvSpPr>
        <p:spPr>
          <a:xfrm>
            <a:off x="4345658" y="3896514"/>
            <a:ext cx="2291561" cy="735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 err="1">
                <a:latin typeface="Aptos" panose="020B0004020202020204" pitchFamily="34" charset="0"/>
              </a:rPr>
              <a:t>OpenPose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  <p:pic>
        <p:nvPicPr>
          <p:cNvPr id="3078" name="Picture 6" descr="9 Outils Gratuits de Motion Capture - Blog Tuto.com">
            <a:extLst>
              <a:ext uri="{FF2B5EF4-FFF2-40B4-BE49-F238E27FC236}">
                <a16:creationId xmlns:a16="http://schemas.microsoft.com/office/drawing/2014/main" id="{0C3D5F78-1611-A087-AD7F-AACC3428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29" y="1559967"/>
            <a:ext cx="3012589" cy="19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1801C9C7-0C89-863F-DBDD-D8B03D454691}"/>
              </a:ext>
            </a:extLst>
          </p:cNvPr>
          <p:cNvSpPr txBox="1">
            <a:spLocks/>
          </p:cNvSpPr>
          <p:nvPr/>
        </p:nvSpPr>
        <p:spPr>
          <a:xfrm>
            <a:off x="9143436" y="3540456"/>
            <a:ext cx="2291561" cy="735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 err="1">
                <a:latin typeface="Aptos" panose="020B0004020202020204" pitchFamily="34" charset="0"/>
              </a:rPr>
              <a:t>FreeMoCap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  <p:pic>
        <p:nvPicPr>
          <p:cNvPr id="3080" name="Picture 8" descr="| pose estimation with deeplabcut. six examples of">
            <a:extLst>
              <a:ext uri="{FF2B5EF4-FFF2-40B4-BE49-F238E27FC236}">
                <a16:creationId xmlns:a16="http://schemas.microsoft.com/office/drawing/2014/main" id="{23AE20D3-30D5-BBAE-E47C-9AFDA2661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18" y="4233064"/>
            <a:ext cx="3043801" cy="16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1BA9A09F-149A-6182-7151-B73B179E5614}"/>
              </a:ext>
            </a:extLst>
          </p:cNvPr>
          <p:cNvSpPr txBox="1">
            <a:spLocks/>
          </p:cNvSpPr>
          <p:nvPr/>
        </p:nvSpPr>
        <p:spPr>
          <a:xfrm>
            <a:off x="8292818" y="5884179"/>
            <a:ext cx="2291561" cy="735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 err="1">
                <a:latin typeface="Aptos" panose="020B0004020202020204" pitchFamily="34" charset="0"/>
              </a:rPr>
              <a:t>DeepLabCut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  <p:pic>
        <p:nvPicPr>
          <p:cNvPr id="15" name="3d_animation">
            <a:hlinkClick r:id="" action="ppaction://media"/>
            <a:extLst>
              <a:ext uri="{FF2B5EF4-FFF2-40B4-BE49-F238E27FC236}">
                <a16:creationId xmlns:a16="http://schemas.microsoft.com/office/drawing/2014/main" id="{B222B50C-7DA4-9F48-95F0-699C5CFA11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2063" r="13385"/>
          <a:stretch/>
        </p:blipFill>
        <p:spPr>
          <a:xfrm>
            <a:off x="3003935" y="4674536"/>
            <a:ext cx="2147555" cy="1996124"/>
          </a:xfrm>
          <a:prstGeom prst="rect">
            <a:avLst/>
          </a:prstGeom>
        </p:spPr>
      </p:pic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28501E21-5624-0C65-84EE-974C9356F176}"/>
              </a:ext>
            </a:extLst>
          </p:cNvPr>
          <p:cNvSpPr txBox="1">
            <a:spLocks/>
          </p:cNvSpPr>
          <p:nvPr/>
        </p:nvSpPr>
        <p:spPr>
          <a:xfrm>
            <a:off x="4999480" y="5672598"/>
            <a:ext cx="2291561" cy="735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latin typeface="Aptos" panose="020B0004020202020204" pitchFamily="34" charset="0"/>
              </a:rPr>
              <a:t>Pose2sim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4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1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1000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6FEE4-9E66-9650-68DF-EB9B4489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5D51014F-68F6-86AD-52E0-8EDB6058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Add-ons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pic>
        <p:nvPicPr>
          <p:cNvPr id="5" name="opensim_video_avi">
            <a:hlinkClick r:id="" action="ppaction://media"/>
            <a:extLst>
              <a:ext uri="{FF2B5EF4-FFF2-40B4-BE49-F238E27FC236}">
                <a16:creationId xmlns:a16="http://schemas.microsoft.com/office/drawing/2014/main" id="{0C510B2C-4B57-8FA7-D0A0-1C8A22135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086" r="35673"/>
          <a:stretch/>
        </p:blipFill>
        <p:spPr>
          <a:xfrm>
            <a:off x="695070" y="3109685"/>
            <a:ext cx="1734801" cy="3184119"/>
          </a:xfrm>
          <a:prstGeom prst="rect">
            <a:avLst/>
          </a:prstGeom>
        </p:spPr>
      </p:pic>
      <p:pic>
        <p:nvPicPr>
          <p:cNvPr id="6" name="Picture 4" descr="GitHub - opensim-org/opensim-core: SimTK OpenSim C++ libraries and  command-line applications, and Java/Python wrapping.">
            <a:extLst>
              <a:ext uri="{FF2B5EF4-FFF2-40B4-BE49-F238E27FC236}">
                <a16:creationId xmlns:a16="http://schemas.microsoft.com/office/drawing/2014/main" id="{541BD1A6-BC83-4196-ABAC-9EBF2495A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61" y="2001996"/>
            <a:ext cx="1177930" cy="9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70C36E-16A2-DD3D-C5D5-EB1E59523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776" y="1180052"/>
            <a:ext cx="3845198" cy="2553010"/>
          </a:xfrm>
          <a:prstGeom prst="rect">
            <a:avLst/>
          </a:prstGeom>
        </p:spPr>
      </p:pic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6A49CAC2-1852-4E45-557E-6C596134B669}"/>
              </a:ext>
            </a:extLst>
          </p:cNvPr>
          <p:cNvSpPr txBox="1">
            <a:spLocks/>
          </p:cNvSpPr>
          <p:nvPr/>
        </p:nvSpPr>
        <p:spPr>
          <a:xfrm>
            <a:off x="7789898" y="3911039"/>
            <a:ext cx="2291561" cy="735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 err="1">
                <a:latin typeface="Aptos" panose="020B0004020202020204" pitchFamily="34" charset="0"/>
              </a:rPr>
              <a:t>MaskAnyone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  <p:pic>
        <p:nvPicPr>
          <p:cNvPr id="9218" name="Picture 2" descr="How to install OpenFace? - Dance with Programming">
            <a:extLst>
              <a:ext uri="{FF2B5EF4-FFF2-40B4-BE49-F238E27FC236}">
                <a16:creationId xmlns:a16="http://schemas.microsoft.com/office/drawing/2014/main" id="{934B6B2B-B493-E7C0-71ED-4B3772DE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69" y="4278858"/>
            <a:ext cx="4003830" cy="214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67CD043D-E1F0-E391-5F27-4BF7A40CB510}"/>
              </a:ext>
            </a:extLst>
          </p:cNvPr>
          <p:cNvSpPr txBox="1">
            <a:spLocks/>
          </p:cNvSpPr>
          <p:nvPr/>
        </p:nvSpPr>
        <p:spPr>
          <a:xfrm>
            <a:off x="3322103" y="3733062"/>
            <a:ext cx="2291561" cy="735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 err="1">
                <a:latin typeface="Aptos" panose="020B0004020202020204" pitchFamily="34" charset="0"/>
              </a:rPr>
              <a:t>OpenFace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3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10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8EB69-7CEA-1958-617D-90BB7D86B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7EE279D9-C66D-0D6B-3970-EBD67704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Considerations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13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F1BCF-55E3-2E51-00C6-CBC71067E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Hilfe mit einfarbiger Füllung">
            <a:extLst>
              <a:ext uri="{FF2B5EF4-FFF2-40B4-BE49-F238E27FC236}">
                <a16:creationId xmlns:a16="http://schemas.microsoft.com/office/drawing/2014/main" id="{5FA1F709-EA17-E435-85A9-4F1C37F98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4200" y="960120"/>
            <a:ext cx="5356860" cy="53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30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2D49A-E5B6-EBF4-497B-F2675B8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633388D-3E18-52D8-AE6D-1B8E03CC8D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3117" y="1080119"/>
            <a:ext cx="11425767" cy="5661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9B0F3C"/>
              </a:solidFill>
              <a:latin typeface="Aptos" panose="020B0004020202020204" pitchFamily="34" charset="0"/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9B0F3C"/>
                </a:solidFill>
                <a:latin typeface="Aptos" panose="020B0004020202020204" pitchFamily="34" charset="0"/>
              </a:rPr>
              <a:t>Let’s get to work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8800" dirty="0">
                <a:latin typeface="Aptos" panose="020B0004020202020204" pitchFamily="34" charset="0"/>
              </a:rPr>
              <a:t>					👩‍💻</a:t>
            </a:r>
          </a:p>
          <a:p>
            <a:pPr marL="0" indent="0">
              <a:buNone/>
            </a:pPr>
            <a:endParaRPr lang="en-US" i="1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8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FAF90-1ED3-7D1E-506E-95B67D8E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CB5966B9-F981-C8CF-C357-D2F4EFAC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HANDS-ON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04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366BF-75B0-FCDD-D1FE-7D945553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93BDE9D-3C50-A751-C4D6-A2A9B89AAE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18186" y="40344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" name="Picture 8" descr="Lungs Detailed Rounded Lineal icon | Freepik">
            <a:extLst>
              <a:ext uri="{FF2B5EF4-FFF2-40B4-BE49-F238E27FC236}">
                <a16:creationId xmlns:a16="http://schemas.microsoft.com/office/drawing/2014/main" id="{16AD560E-4C22-C0E6-AE5B-2280FE994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36" y="2131197"/>
            <a:ext cx="801270" cy="80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13,000+ Mouth Speaking Icon Stock Illustrations, Royalty-Free Vector  Graphics &amp; Clip Art - iStock">
            <a:extLst>
              <a:ext uri="{FF2B5EF4-FFF2-40B4-BE49-F238E27FC236}">
                <a16:creationId xmlns:a16="http://schemas.microsoft.com/office/drawing/2014/main" id="{FA637889-C34E-BCDF-688A-F2ADE9E8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83" y="3394801"/>
            <a:ext cx="1154418" cy="115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cep Icon Vector Art, Icons, and Graphics for Free Download">
            <a:extLst>
              <a:ext uri="{FF2B5EF4-FFF2-40B4-BE49-F238E27FC236}">
                <a16:creationId xmlns:a16="http://schemas.microsoft.com/office/drawing/2014/main" id="{FFD4F4E9-97B6-34E2-9C5A-17D63CDC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82748" y="3571748"/>
            <a:ext cx="740238" cy="7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rain Png Images – Browse 139,420 Stock Photos, Vectors, and Video | Adobe  Stock">
            <a:extLst>
              <a:ext uri="{FF2B5EF4-FFF2-40B4-BE49-F238E27FC236}">
                <a16:creationId xmlns:a16="http://schemas.microsoft.com/office/drawing/2014/main" id="{9C4C2D6A-ADA8-67AC-BCC4-D342F02C4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59832" y="3324142"/>
            <a:ext cx="1277660" cy="12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oot icon isolated contour symbol Royalty Free Vector Image">
            <a:extLst>
              <a:ext uri="{FF2B5EF4-FFF2-40B4-BE49-F238E27FC236}">
                <a16:creationId xmlns:a16="http://schemas.microsoft.com/office/drawing/2014/main" id="{1B135583-70F7-6707-42F5-1A6CDA724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7" t="8471" r="10132" b="16396"/>
          <a:stretch/>
        </p:blipFill>
        <p:spPr bwMode="auto">
          <a:xfrm>
            <a:off x="8446656" y="5144939"/>
            <a:ext cx="844850" cy="8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B24031F7-8E9B-2735-E4DA-DEAD42D77347}"/>
              </a:ext>
            </a:extLst>
          </p:cNvPr>
          <p:cNvSpPr/>
          <p:nvPr/>
        </p:nvSpPr>
        <p:spPr>
          <a:xfrm rot="10539899" flipH="1">
            <a:off x="9337391" y="3930420"/>
            <a:ext cx="1467852" cy="1649348"/>
          </a:xfrm>
          <a:prstGeom prst="circularArrow">
            <a:avLst>
              <a:gd name="adj1" fmla="val 6144"/>
              <a:gd name="adj2" fmla="val 1084580"/>
              <a:gd name="adj3" fmla="val 20282733"/>
              <a:gd name="adj4" fmla="val 15918201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Pfeil: gebogen 13">
            <a:extLst>
              <a:ext uri="{FF2B5EF4-FFF2-40B4-BE49-F238E27FC236}">
                <a16:creationId xmlns:a16="http://schemas.microsoft.com/office/drawing/2014/main" id="{91405CF7-5EA8-70F6-77D9-9B48270458EB}"/>
              </a:ext>
            </a:extLst>
          </p:cNvPr>
          <p:cNvSpPr/>
          <p:nvPr/>
        </p:nvSpPr>
        <p:spPr>
          <a:xfrm rot="20919173" flipH="1">
            <a:off x="7231735" y="2344689"/>
            <a:ext cx="1490120" cy="1659676"/>
          </a:xfrm>
          <a:prstGeom prst="circularArrow">
            <a:avLst>
              <a:gd name="adj1" fmla="val 6144"/>
              <a:gd name="adj2" fmla="val 1084580"/>
              <a:gd name="adj3" fmla="val 20282733"/>
              <a:gd name="adj4" fmla="val 15918201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gebogen 14">
            <a:extLst>
              <a:ext uri="{FF2B5EF4-FFF2-40B4-BE49-F238E27FC236}">
                <a16:creationId xmlns:a16="http://schemas.microsoft.com/office/drawing/2014/main" id="{FD13AAD8-BA51-1C25-EE86-6F88942574BF}"/>
              </a:ext>
            </a:extLst>
          </p:cNvPr>
          <p:cNvSpPr/>
          <p:nvPr/>
        </p:nvSpPr>
        <p:spPr>
          <a:xfrm rot="14678817" flipH="1">
            <a:off x="7295392" y="3986869"/>
            <a:ext cx="1490120" cy="1659676"/>
          </a:xfrm>
          <a:prstGeom prst="circularArrow">
            <a:avLst>
              <a:gd name="adj1" fmla="val 6144"/>
              <a:gd name="adj2" fmla="val 1084580"/>
              <a:gd name="adj3" fmla="val 20282733"/>
              <a:gd name="adj4" fmla="val 15918201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6150" name="Picture 6" descr="8,500+ Sign Language Icon Stock Illustrations, Royalty-Free Vector Graphics  &amp; Clip Art - iStock | Sign language icon editable stroke">
            <a:extLst>
              <a:ext uri="{FF2B5EF4-FFF2-40B4-BE49-F238E27FC236}">
                <a16:creationId xmlns:a16="http://schemas.microsoft.com/office/drawing/2014/main" id="{87C6F1CC-4FAB-927B-9DF8-67229CC06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674" y="3431272"/>
            <a:ext cx="1154418" cy="115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feil: gebogen 16">
            <a:extLst>
              <a:ext uri="{FF2B5EF4-FFF2-40B4-BE49-F238E27FC236}">
                <a16:creationId xmlns:a16="http://schemas.microsoft.com/office/drawing/2014/main" id="{4D7187F9-705F-D591-8879-04CA724AAE34}"/>
              </a:ext>
            </a:extLst>
          </p:cNvPr>
          <p:cNvSpPr/>
          <p:nvPr/>
        </p:nvSpPr>
        <p:spPr>
          <a:xfrm rot="5132409" flipH="1">
            <a:off x="9140411" y="2320890"/>
            <a:ext cx="1467852" cy="1649348"/>
          </a:xfrm>
          <a:prstGeom prst="circularArrow">
            <a:avLst>
              <a:gd name="adj1" fmla="val 6144"/>
              <a:gd name="adj2" fmla="val 1084580"/>
              <a:gd name="adj3" fmla="val 20282733"/>
              <a:gd name="adj4" fmla="val 15918201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itel 2">
            <a:extLst>
              <a:ext uri="{FF2B5EF4-FFF2-40B4-BE49-F238E27FC236}">
                <a16:creationId xmlns:a16="http://schemas.microsoft.com/office/drawing/2014/main" id="{4F4DB810-735A-093B-9D06-C0748B1B9EDE}"/>
              </a:ext>
            </a:extLst>
          </p:cNvPr>
          <p:cNvSpPr txBox="1">
            <a:spLocks/>
          </p:cNvSpPr>
          <p:nvPr/>
        </p:nvSpPr>
        <p:spPr>
          <a:xfrm>
            <a:off x="8695958" y="1462331"/>
            <a:ext cx="4015432" cy="50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1800" i="1" dirty="0">
                <a:latin typeface="Aptos" panose="020B0004020202020204" pitchFamily="34" charset="0"/>
              </a:rPr>
              <a:t>Fuchs </a:t>
            </a:r>
            <a:r>
              <a:rPr lang="de-DE" sz="1800" i="1" dirty="0">
                <a:latin typeface="Aptos" panose="020B0004020202020204" pitchFamily="34" charset="0"/>
              </a:rPr>
              <a:t>&amp; </a:t>
            </a:r>
            <a:r>
              <a:rPr lang="de-DE" sz="1800" i="1" dirty="0" err="1">
                <a:latin typeface="Aptos" panose="020B0004020202020204" pitchFamily="34" charset="0"/>
              </a:rPr>
              <a:t>Rochet-Capellan</a:t>
            </a:r>
            <a:r>
              <a:rPr lang="de-DE" sz="1800" i="1" dirty="0">
                <a:latin typeface="Aptos" panose="020B0004020202020204" pitchFamily="34" charset="0"/>
              </a:rPr>
              <a:t> 2014</a:t>
            </a:r>
          </a:p>
        </p:txBody>
      </p:sp>
      <p:sp>
        <p:nvSpPr>
          <p:cNvPr id="21" name="Titel 2">
            <a:extLst>
              <a:ext uri="{FF2B5EF4-FFF2-40B4-BE49-F238E27FC236}">
                <a16:creationId xmlns:a16="http://schemas.microsoft.com/office/drawing/2014/main" id="{B7DD5543-7E4D-E4C5-64C3-A303513CCE5F}"/>
              </a:ext>
            </a:extLst>
          </p:cNvPr>
          <p:cNvSpPr txBox="1">
            <a:spLocks/>
          </p:cNvSpPr>
          <p:nvPr/>
        </p:nvSpPr>
        <p:spPr>
          <a:xfrm>
            <a:off x="5173151" y="4370527"/>
            <a:ext cx="2230530" cy="969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latin typeface="Aptos" panose="020B0004020202020204" pitchFamily="34" charset="0"/>
              </a:rPr>
              <a:t>Pouw et al. 2020</a:t>
            </a:r>
            <a:endParaRPr lang="cs-CZ" sz="2000" i="1" dirty="0">
              <a:latin typeface="Aptos" panose="020B0004020202020204" pitchFamily="34" charset="0"/>
            </a:endParaRPr>
          </a:p>
          <a:p>
            <a:r>
              <a:rPr lang="de-DE" sz="2000" i="1" dirty="0" err="1">
                <a:latin typeface="Aptos" panose="020B0004020202020204" pitchFamily="34" charset="0"/>
              </a:rPr>
              <a:t>Serr</a:t>
            </a:r>
            <a:r>
              <a:rPr lang="cs-CZ" sz="2000" i="1" dirty="0">
                <a:latin typeface="Aptos" panose="020B0004020202020204" pitchFamily="34" charset="0"/>
              </a:rPr>
              <a:t>é et al. 2022</a:t>
            </a:r>
            <a:endParaRPr lang="en-US" sz="2000" i="1" dirty="0">
              <a:latin typeface="Aptos" panose="020B0004020202020204" pitchFamily="34" charset="0"/>
            </a:endParaRPr>
          </a:p>
          <a:p>
            <a:r>
              <a:rPr lang="de-DE" sz="2000" i="1" dirty="0">
                <a:latin typeface="Aptos" panose="020B0004020202020204" pitchFamily="34" charset="0"/>
              </a:rPr>
              <a:t>Pouw &amp; Fuchs 2023</a:t>
            </a:r>
          </a:p>
          <a:p>
            <a:r>
              <a:rPr lang="en-US" sz="2000" i="1" dirty="0">
                <a:latin typeface="Aptos" panose="020B0004020202020204" pitchFamily="34" charset="0"/>
              </a:rPr>
              <a:t>Weston et al. 2024</a:t>
            </a:r>
            <a:endParaRPr lang="cs-CZ" sz="2000" i="1" dirty="0">
              <a:latin typeface="Aptos" panose="020B0004020202020204" pitchFamily="34" charset="0"/>
            </a:endParaRPr>
          </a:p>
          <a:p>
            <a:r>
              <a:rPr lang="cs-CZ" sz="2000" i="1" dirty="0" err="1">
                <a:latin typeface="Aptos" panose="020B0004020202020204" pitchFamily="34" charset="0"/>
              </a:rPr>
              <a:t>Offrede</a:t>
            </a:r>
            <a:r>
              <a:rPr lang="cs-CZ" sz="2000" i="1" dirty="0">
                <a:latin typeface="Aptos" panose="020B0004020202020204" pitchFamily="34" charset="0"/>
              </a:rPr>
              <a:t> et al. 2024</a:t>
            </a:r>
            <a:endParaRPr lang="de-DE" sz="2000" i="1" dirty="0">
              <a:latin typeface="Aptos" panose="020B0004020202020204" pitchFamily="34" charset="0"/>
            </a:endParaRP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DECAED3A-5949-A1D4-BC72-90BD08DA5402}"/>
              </a:ext>
            </a:extLst>
          </p:cNvPr>
          <p:cNvSpPr txBox="1">
            <a:spLocks/>
          </p:cNvSpPr>
          <p:nvPr/>
        </p:nvSpPr>
        <p:spPr>
          <a:xfrm>
            <a:off x="9250456" y="5878004"/>
            <a:ext cx="4211671" cy="707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 i="1" dirty="0">
                <a:latin typeface="Aptos" panose="020B0004020202020204" pitchFamily="34" charset="0"/>
              </a:rPr>
              <a:t>Sundberg et al. 1991</a:t>
            </a:r>
          </a:p>
          <a:p>
            <a:r>
              <a:rPr lang="de-DE" sz="1800" i="1" dirty="0" err="1">
                <a:latin typeface="Aptos" panose="020B0004020202020204" pitchFamily="34" charset="0"/>
              </a:rPr>
              <a:t>Yardley</a:t>
            </a:r>
            <a:r>
              <a:rPr lang="de-DE" sz="1800" i="1" dirty="0">
                <a:latin typeface="Aptos" panose="020B0004020202020204" pitchFamily="34" charset="0"/>
              </a:rPr>
              <a:t> et al. 1999</a:t>
            </a:r>
          </a:p>
          <a:p>
            <a:r>
              <a:rPr lang="de-DE" sz="1800" i="1" dirty="0" err="1">
                <a:latin typeface="Aptos" panose="020B0004020202020204" pitchFamily="34" charset="0"/>
              </a:rPr>
              <a:t>Lagier</a:t>
            </a:r>
            <a:r>
              <a:rPr lang="de-DE" sz="1800" i="1" dirty="0">
                <a:latin typeface="Aptos" panose="020B0004020202020204" pitchFamily="34" charset="0"/>
              </a:rPr>
              <a:t> et al. 2010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AC16244-0CE0-D32E-94BD-732828B865EB}"/>
              </a:ext>
            </a:extLst>
          </p:cNvPr>
          <p:cNvCxnSpPr>
            <a:cxnSpLocks/>
          </p:cNvCxnSpPr>
          <p:nvPr/>
        </p:nvCxnSpPr>
        <p:spPr>
          <a:xfrm>
            <a:off x="7603845" y="3958211"/>
            <a:ext cx="516474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8BBEF916-8292-6922-395F-FDB85736E535}"/>
              </a:ext>
            </a:extLst>
          </p:cNvPr>
          <p:cNvCxnSpPr>
            <a:cxnSpLocks/>
          </p:cNvCxnSpPr>
          <p:nvPr/>
        </p:nvCxnSpPr>
        <p:spPr>
          <a:xfrm>
            <a:off x="9337390" y="3930419"/>
            <a:ext cx="516474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Gerade Verbindung mit Pfeil 2047">
            <a:extLst>
              <a:ext uri="{FF2B5EF4-FFF2-40B4-BE49-F238E27FC236}">
                <a16:creationId xmlns:a16="http://schemas.microsoft.com/office/drawing/2014/main" id="{4F85D8A7-249C-B8A0-36F1-AE1F81330350}"/>
              </a:ext>
            </a:extLst>
          </p:cNvPr>
          <p:cNvCxnSpPr>
            <a:cxnSpLocks/>
          </p:cNvCxnSpPr>
          <p:nvPr/>
        </p:nvCxnSpPr>
        <p:spPr>
          <a:xfrm>
            <a:off x="8859623" y="2971670"/>
            <a:ext cx="0" cy="459602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Gerade Verbindung mit Pfeil 2049">
            <a:extLst>
              <a:ext uri="{FF2B5EF4-FFF2-40B4-BE49-F238E27FC236}">
                <a16:creationId xmlns:a16="http://schemas.microsoft.com/office/drawing/2014/main" id="{841F2609-4878-A63F-1B69-4A934AB7BAC4}"/>
              </a:ext>
            </a:extLst>
          </p:cNvPr>
          <p:cNvCxnSpPr>
            <a:cxnSpLocks/>
          </p:cNvCxnSpPr>
          <p:nvPr/>
        </p:nvCxnSpPr>
        <p:spPr>
          <a:xfrm>
            <a:off x="8853266" y="4462776"/>
            <a:ext cx="0" cy="55924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Pfeil: gebogen 2051">
            <a:extLst>
              <a:ext uri="{FF2B5EF4-FFF2-40B4-BE49-F238E27FC236}">
                <a16:creationId xmlns:a16="http://schemas.microsoft.com/office/drawing/2014/main" id="{95CB8AE1-989F-27CA-E573-7F21715439BE}"/>
              </a:ext>
            </a:extLst>
          </p:cNvPr>
          <p:cNvSpPr/>
          <p:nvPr/>
        </p:nvSpPr>
        <p:spPr>
          <a:xfrm rot="260270">
            <a:off x="9311967" y="2463761"/>
            <a:ext cx="1389866" cy="1679102"/>
          </a:xfrm>
          <a:prstGeom prst="circularArrow">
            <a:avLst>
              <a:gd name="adj1" fmla="val 6144"/>
              <a:gd name="adj2" fmla="val 1084580"/>
              <a:gd name="adj3" fmla="val 20282733"/>
              <a:gd name="adj4" fmla="val 15918201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53" name="Pfeil: gebogen 2052">
            <a:extLst>
              <a:ext uri="{FF2B5EF4-FFF2-40B4-BE49-F238E27FC236}">
                <a16:creationId xmlns:a16="http://schemas.microsoft.com/office/drawing/2014/main" id="{C8CA3639-8157-9B3F-F7B8-BE6287386406}"/>
              </a:ext>
            </a:extLst>
          </p:cNvPr>
          <p:cNvSpPr/>
          <p:nvPr/>
        </p:nvSpPr>
        <p:spPr>
          <a:xfrm rot="6581600" flipH="1" flipV="1">
            <a:off x="7319806" y="2268924"/>
            <a:ext cx="1490120" cy="1659676"/>
          </a:xfrm>
          <a:prstGeom prst="circularArrow">
            <a:avLst>
              <a:gd name="adj1" fmla="val 6144"/>
              <a:gd name="adj2" fmla="val 1084580"/>
              <a:gd name="adj3" fmla="val 20282733"/>
              <a:gd name="adj4" fmla="val 15918201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54" name="Pfeil: gebogen 2053">
            <a:extLst>
              <a:ext uri="{FF2B5EF4-FFF2-40B4-BE49-F238E27FC236}">
                <a16:creationId xmlns:a16="http://schemas.microsoft.com/office/drawing/2014/main" id="{D4DDCB6A-DBBE-994F-D0DA-B776A698A2C5}"/>
              </a:ext>
            </a:extLst>
          </p:cNvPr>
          <p:cNvSpPr/>
          <p:nvPr/>
        </p:nvSpPr>
        <p:spPr>
          <a:xfrm rot="516596" flipH="1" flipV="1">
            <a:off x="7203842" y="3923255"/>
            <a:ext cx="1490120" cy="1659676"/>
          </a:xfrm>
          <a:prstGeom prst="circularArrow">
            <a:avLst>
              <a:gd name="adj1" fmla="val 6144"/>
              <a:gd name="adj2" fmla="val 1084580"/>
              <a:gd name="adj3" fmla="val 20282733"/>
              <a:gd name="adj4" fmla="val 15918201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55" name="Pfeil: gebogen 2054">
            <a:extLst>
              <a:ext uri="{FF2B5EF4-FFF2-40B4-BE49-F238E27FC236}">
                <a16:creationId xmlns:a16="http://schemas.microsoft.com/office/drawing/2014/main" id="{3FADC650-3356-63FB-1A3D-CF171B5F3D76}"/>
              </a:ext>
            </a:extLst>
          </p:cNvPr>
          <p:cNvSpPr/>
          <p:nvPr/>
        </p:nvSpPr>
        <p:spPr>
          <a:xfrm rot="6863851">
            <a:off x="9247356" y="4005671"/>
            <a:ext cx="1389866" cy="1679102"/>
          </a:xfrm>
          <a:prstGeom prst="circularArrow">
            <a:avLst>
              <a:gd name="adj1" fmla="val 6144"/>
              <a:gd name="adj2" fmla="val 1084580"/>
              <a:gd name="adj3" fmla="val 20282733"/>
              <a:gd name="adj4" fmla="val 15918201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3B1494EF-7013-E710-1184-E911A738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cs-CZ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Final remarks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FBB73285-725D-0F38-E0F7-D8FD563B0BC3}"/>
              </a:ext>
            </a:extLst>
          </p:cNvPr>
          <p:cNvSpPr txBox="1">
            <a:spLocks/>
          </p:cNvSpPr>
          <p:nvPr/>
        </p:nvSpPr>
        <p:spPr>
          <a:xfrm>
            <a:off x="479179" y="2183801"/>
            <a:ext cx="3765581" cy="484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latin typeface="Aptos" panose="020B0004020202020204" pitchFamily="34" charset="0"/>
              </a:rPr>
              <a:t>~ </a:t>
            </a:r>
            <a:r>
              <a:rPr lang="cs-CZ" sz="3200" dirty="0">
                <a:latin typeface="Aptos" panose="020B0004020202020204" pitchFamily="34" charset="0"/>
              </a:rPr>
              <a:t>gesture does not operate on an abstract level, it‘s </a:t>
            </a:r>
            <a:r>
              <a:rPr lang="cs-CZ" sz="3200" b="1" dirty="0">
                <a:latin typeface="Aptos" panose="020B0004020202020204" pitchFamily="34" charset="0"/>
              </a:rPr>
              <a:t>profoundly physical and entangled with whole-body physiology</a:t>
            </a:r>
            <a:endParaRPr lang="de-DE" sz="32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20" grpId="0"/>
      <p:bldP spid="21" grpId="0"/>
      <p:bldP spid="8" grpId="0"/>
      <p:bldP spid="2052" grpId="0" animBg="1"/>
      <p:bldP spid="2053" grpId="0" animBg="1"/>
      <p:bldP spid="2054" grpId="0" animBg="1"/>
      <p:bldP spid="205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75DEF-0756-F47E-A144-6E1CAAFA9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4BFF3175-C585-EA2D-3930-A486925B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cs-CZ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Final remarks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7389CF4-7877-2F28-AE31-878CC88E0DEC}"/>
              </a:ext>
            </a:extLst>
          </p:cNvPr>
          <p:cNvSpPr txBox="1">
            <a:spLocks/>
          </p:cNvSpPr>
          <p:nvPr/>
        </p:nvSpPr>
        <p:spPr>
          <a:xfrm>
            <a:off x="479180" y="2183801"/>
            <a:ext cx="10271680" cy="484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latin typeface="Aptos" panose="020B0004020202020204" pitchFamily="34" charset="0"/>
              </a:rPr>
              <a:t>~ </a:t>
            </a:r>
            <a:r>
              <a:rPr lang="cs-CZ" sz="3200" dirty="0">
                <a:latin typeface="Aptos" panose="020B0004020202020204" pitchFamily="34" charset="0"/>
              </a:rPr>
              <a:t>don‘t forget about </a:t>
            </a:r>
            <a:r>
              <a:rPr lang="cs-CZ" sz="3200" b="1" dirty="0">
                <a:latin typeface="Aptos" panose="020B0004020202020204" pitchFamily="34" charset="0"/>
              </a:rPr>
              <a:t>other parts of body </a:t>
            </a:r>
            <a:r>
              <a:rPr lang="cs-CZ" sz="3200" dirty="0">
                <a:latin typeface="Aptos" panose="020B0004020202020204" pitchFamily="34" charset="0"/>
              </a:rPr>
              <a:t>involved in meaning-making</a:t>
            </a:r>
            <a:r>
              <a:rPr lang="de-DE" sz="3200" dirty="0">
                <a:latin typeface="Aptos" panose="020B0004020202020204" pitchFamily="34" charset="0"/>
              </a:rPr>
              <a:t>	</a:t>
            </a:r>
          </a:p>
        </p:txBody>
      </p:sp>
      <p:pic>
        <p:nvPicPr>
          <p:cNvPr id="11266" name="Picture 2" descr="Hand Gestures GIFs | Tenor">
            <a:extLst>
              <a:ext uri="{FF2B5EF4-FFF2-40B4-BE49-F238E27FC236}">
                <a16:creationId xmlns:a16="http://schemas.microsoft.com/office/drawing/2014/main" id="{0ACBEE4C-2879-F227-B88D-30C47568E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59" y="3794919"/>
            <a:ext cx="1813669" cy="27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and Gesture Presenting GIF - HandGesture Presenting Welcome - Discover ...">
            <a:extLst>
              <a:ext uri="{FF2B5EF4-FFF2-40B4-BE49-F238E27FC236}">
                <a16:creationId xmlns:a16="http://schemas.microsoft.com/office/drawing/2014/main" id="{D787BD37-AA11-5EE8-39F1-BF0DAC63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256" y="3161285"/>
            <a:ext cx="1677334" cy="167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Powerful Hand Gestures to use in a Presentation">
            <a:extLst>
              <a:ext uri="{FF2B5EF4-FFF2-40B4-BE49-F238E27FC236}">
                <a16:creationId xmlns:a16="http://schemas.microsoft.com/office/drawing/2014/main" id="{917C7E18-8C39-98A2-9EFD-9A2076CB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89" y="4970729"/>
            <a:ext cx="2870457" cy="16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talian Hand Gestures Gif">
            <a:extLst>
              <a:ext uri="{FF2B5EF4-FFF2-40B4-BE49-F238E27FC236}">
                <a16:creationId xmlns:a16="http://schemas.microsoft.com/office/drawing/2014/main" id="{11427E9D-608C-7BD4-F758-1ABBB956C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227" y="3518727"/>
            <a:ext cx="1605228" cy="290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S兴奋图片_S兴奋动态图_S兴奋表情包gif动图下载_SOOGIF">
            <a:extLst>
              <a:ext uri="{FF2B5EF4-FFF2-40B4-BE49-F238E27FC236}">
                <a16:creationId xmlns:a16="http://schemas.microsoft.com/office/drawing/2014/main" id="{329D1B6B-B098-0EAB-54BA-9FAF064D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74" y="3024288"/>
            <a:ext cx="3319224" cy="1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4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257AE-50CD-DB64-AD99-C6AF2ED1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3AD2439-5B65-B5DF-84A4-8476C2A204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6432" y="2312893"/>
            <a:ext cx="9379175" cy="37275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i.    </a:t>
            </a:r>
            <a:r>
              <a:rPr lang="de-DE" sz="3200" dirty="0" err="1">
                <a:latin typeface="Aptos" panose="020B0004020202020204" pitchFamily="34" charset="0"/>
              </a:rPr>
              <a:t>Theoretical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foundation</a:t>
            </a:r>
            <a:endParaRPr lang="de-DE" sz="3200" dirty="0">
              <a:latin typeface="Aptos" panose="020B0004020202020204" pitchFamily="34" charset="0"/>
            </a:endParaRPr>
          </a:p>
          <a:p>
            <a:pPr marL="571500" indent="-571500">
              <a:buAutoNum type="romanLcPeriod" startAt="2"/>
            </a:pPr>
            <a:r>
              <a:rPr lang="de-DE" sz="3200" dirty="0" err="1">
                <a:latin typeface="Aptos" panose="020B0004020202020204" pitchFamily="34" charset="0"/>
              </a:rPr>
              <a:t>Dimensions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of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movement</a:t>
            </a:r>
            <a:endParaRPr lang="de-DE" sz="3200" dirty="0">
              <a:latin typeface="Aptos" panose="020B0004020202020204" pitchFamily="34" charset="0"/>
            </a:endParaRPr>
          </a:p>
          <a:p>
            <a:pPr marL="571500" indent="-571500">
              <a:buAutoNum type="romanLcPeriod" startAt="2"/>
            </a:pPr>
            <a:r>
              <a:rPr lang="de-DE" sz="3200" dirty="0">
                <a:latin typeface="Aptos" panose="020B0004020202020204" pitchFamily="34" charset="0"/>
              </a:rPr>
              <a:t>(Rather quick) </a:t>
            </a:r>
            <a:r>
              <a:rPr lang="de-DE" sz="3200" dirty="0" err="1">
                <a:latin typeface="Aptos" panose="020B0004020202020204" pitchFamily="34" charset="0"/>
              </a:rPr>
              <a:t>intro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to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motion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tracking</a:t>
            </a:r>
            <a:endParaRPr lang="de-DE" sz="3200" dirty="0">
              <a:latin typeface="Aptos" panose="020B0004020202020204" pitchFamily="34" charset="0"/>
            </a:endParaRPr>
          </a:p>
          <a:p>
            <a:pPr marL="571500" indent="-571500">
              <a:buAutoNum type="romanLcPeriod" startAt="2"/>
            </a:pPr>
            <a:r>
              <a:rPr lang="de-DE" sz="3200" dirty="0">
                <a:latin typeface="Aptos" panose="020B0004020202020204" pitchFamily="34" charset="0"/>
              </a:rPr>
              <a:t>Hands-on </a:t>
            </a:r>
            <a:r>
              <a:rPr lang="de-DE" sz="3200" dirty="0" err="1">
                <a:latin typeface="Aptos" panose="020B0004020202020204" pitchFamily="34" charset="0"/>
              </a:rPr>
              <a:t>tutorial</a:t>
            </a:r>
            <a:endParaRPr lang="de-DE" sz="3200" dirty="0">
              <a:latin typeface="Aptos" panose="020B0004020202020204" pitchFamily="34" charset="0"/>
            </a:endParaRP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8EA0D03F-200D-1E6D-AC46-5BA4B15E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Today’s agenda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3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216554C-11C2-0ED9-B28C-3DEDF3BA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9" y="1255161"/>
            <a:ext cx="7229506" cy="22890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01E6A-B95D-D5C0-7619-08EF9508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427" y="3996780"/>
            <a:ext cx="7706831" cy="24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4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FBF12-9EDB-2731-83F6-BF7B7A653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DC7351E7-9A5C-AD21-E0FB-531E7587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cs-CZ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Final remarks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E8C941-2603-DD1F-3AF5-F70804F049C8}"/>
              </a:ext>
            </a:extLst>
          </p:cNvPr>
          <p:cNvSpPr txBox="1">
            <a:spLocks/>
          </p:cNvSpPr>
          <p:nvPr/>
        </p:nvSpPr>
        <p:spPr>
          <a:xfrm>
            <a:off x="479180" y="2183801"/>
            <a:ext cx="10271680" cy="484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latin typeface="Aptos" panose="020B0004020202020204" pitchFamily="34" charset="0"/>
              </a:rPr>
              <a:t>~ </a:t>
            </a:r>
            <a:r>
              <a:rPr lang="de-DE" sz="3200" dirty="0" err="1">
                <a:latin typeface="Aptos" panose="020B0004020202020204" pitchFamily="34" charset="0"/>
              </a:rPr>
              <a:t>motion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capture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does</a:t>
            </a:r>
            <a:r>
              <a:rPr lang="de-DE" sz="3200" dirty="0">
                <a:latin typeface="Aptos" panose="020B0004020202020204" pitchFamily="34" charset="0"/>
              </a:rPr>
              <a:t> not </a:t>
            </a:r>
            <a:r>
              <a:rPr lang="de-DE" sz="3200" dirty="0" err="1">
                <a:latin typeface="Aptos" panose="020B0004020202020204" pitchFamily="34" charset="0"/>
              </a:rPr>
              <a:t>have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to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be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endpoint</a:t>
            </a:r>
            <a:r>
              <a:rPr lang="de-DE" sz="3200" dirty="0">
                <a:latin typeface="Aptos" panose="020B0004020202020204" pitchFamily="34" charset="0"/>
              </a:rPr>
              <a:t>		</a:t>
            </a:r>
          </a:p>
        </p:txBody>
      </p:sp>
      <p:pic>
        <p:nvPicPr>
          <p:cNvPr id="3" name="Picture 4" descr="isolated">
            <a:extLst>
              <a:ext uri="{FF2B5EF4-FFF2-40B4-BE49-F238E27FC236}">
                <a16:creationId xmlns:a16="http://schemas.microsoft.com/office/drawing/2014/main" id="{B37E9771-AB2A-66B7-5A35-D8F9C0ACC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58" y="3216536"/>
            <a:ext cx="2875970" cy="305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1D40C22-05B8-8E42-EEEB-330E44E8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56" y="3216536"/>
            <a:ext cx="4074173" cy="305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2276-6E40-132C-90E3-23523CAF1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063BB30B-0C64-91AB-4DA1-664ADC8D26E8}"/>
              </a:ext>
            </a:extLst>
          </p:cNvPr>
          <p:cNvSpPr txBox="1">
            <a:spLocks/>
          </p:cNvSpPr>
          <p:nvPr/>
        </p:nvSpPr>
        <p:spPr>
          <a:xfrm>
            <a:off x="335360" y="1333947"/>
            <a:ext cx="10271680" cy="484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200" b="1" dirty="0" err="1">
                <a:latin typeface="Aptos" panose="020B0004020202020204" pitchFamily="34" charset="0"/>
              </a:rPr>
              <a:t>What</a:t>
            </a:r>
            <a:r>
              <a:rPr lang="de-DE" sz="3200" b="1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if</a:t>
            </a:r>
            <a:r>
              <a:rPr lang="de-DE" sz="3200" b="1" dirty="0">
                <a:latin typeface="Aptos" panose="020B0004020202020204" pitchFamily="34" charset="0"/>
              </a:rPr>
              <a:t> all </a:t>
            </a:r>
            <a:r>
              <a:rPr lang="de-DE" sz="3200" b="1" dirty="0" err="1">
                <a:latin typeface="Aptos" panose="020B0004020202020204" pitchFamily="34" charset="0"/>
              </a:rPr>
              <a:t>the</a:t>
            </a:r>
            <a:r>
              <a:rPr lang="de-DE" sz="3200" b="1" dirty="0">
                <a:latin typeface="Aptos" panose="020B0004020202020204" pitchFamily="34" charset="0"/>
              </a:rPr>
              <a:t> time </a:t>
            </a:r>
            <a:r>
              <a:rPr lang="de-DE" sz="3200" b="1" dirty="0" err="1">
                <a:latin typeface="Aptos" panose="020B0004020202020204" pitchFamily="34" charset="0"/>
              </a:rPr>
              <a:t>spent</a:t>
            </a:r>
            <a:r>
              <a:rPr lang="de-DE" sz="3200" b="1" dirty="0">
                <a:latin typeface="Aptos" panose="020B0004020202020204" pitchFamily="34" charset="0"/>
              </a:rPr>
              <a:t> in </a:t>
            </a:r>
            <a:r>
              <a:rPr lang="de-DE" sz="3200" b="1" dirty="0">
                <a:solidFill>
                  <a:srgbClr val="9B0F3C"/>
                </a:solidFill>
                <a:latin typeface="Aptos" panose="020B0004020202020204" pitchFamily="34" charset="0"/>
              </a:rPr>
              <a:t>[</a:t>
            </a:r>
            <a:r>
              <a:rPr lang="de-DE" sz="3200" b="1" dirty="0" err="1">
                <a:solidFill>
                  <a:srgbClr val="9B0F3C"/>
                </a:solidFill>
                <a:latin typeface="Aptos" panose="020B0004020202020204" pitchFamily="34" charset="0"/>
              </a:rPr>
              <a:t>fill</a:t>
            </a:r>
            <a:r>
              <a:rPr lang="de-DE" sz="3200" b="1" dirty="0">
                <a:solidFill>
                  <a:srgbClr val="9B0F3C"/>
                </a:solidFill>
                <a:latin typeface="Aptos" panose="020B0004020202020204" pitchFamily="34" charset="0"/>
              </a:rPr>
              <a:t> in a </a:t>
            </a:r>
            <a:r>
              <a:rPr lang="de-DE" sz="3200" b="1" dirty="0" err="1">
                <a:solidFill>
                  <a:srgbClr val="9B0F3C"/>
                </a:solidFill>
                <a:latin typeface="Aptos" panose="020B0004020202020204" pitchFamily="34" charset="0"/>
              </a:rPr>
              <a:t>name</a:t>
            </a:r>
            <a:r>
              <a:rPr lang="de-DE" sz="3200" b="1" dirty="0">
                <a:solidFill>
                  <a:srgbClr val="9B0F3C"/>
                </a:solidFill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solidFill>
                  <a:srgbClr val="9B0F3C"/>
                </a:solidFill>
                <a:latin typeface="Aptos" panose="020B0004020202020204" pitchFamily="34" charset="0"/>
              </a:rPr>
              <a:t>of</a:t>
            </a:r>
            <a:r>
              <a:rPr lang="de-DE" sz="3200" b="1" dirty="0">
                <a:solidFill>
                  <a:srgbClr val="9B0F3C"/>
                </a:solidFill>
                <a:latin typeface="Aptos" panose="020B0004020202020204" pitchFamily="34" charset="0"/>
              </a:rPr>
              <a:t> an </a:t>
            </a:r>
            <a:r>
              <a:rPr lang="de-DE" sz="3200" b="1" dirty="0" err="1">
                <a:solidFill>
                  <a:srgbClr val="9B0F3C"/>
                </a:solidFill>
                <a:latin typeface="Aptos" panose="020B0004020202020204" pitchFamily="34" charset="0"/>
              </a:rPr>
              <a:t>annotation</a:t>
            </a:r>
            <a:r>
              <a:rPr lang="de-DE" sz="3200" b="1" dirty="0">
                <a:solidFill>
                  <a:srgbClr val="9B0F3C"/>
                </a:solidFill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solidFill>
                  <a:srgbClr val="9B0F3C"/>
                </a:solidFill>
                <a:latin typeface="Aptos" panose="020B0004020202020204" pitchFamily="34" charset="0"/>
              </a:rPr>
              <a:t>software</a:t>
            </a:r>
            <a:r>
              <a:rPr lang="de-DE" sz="3200" b="1" dirty="0">
                <a:solidFill>
                  <a:srgbClr val="9B0F3C"/>
                </a:solidFill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solidFill>
                  <a:srgbClr val="9B0F3C"/>
                </a:solidFill>
                <a:latin typeface="Aptos" panose="020B0004020202020204" pitchFamily="34" charset="0"/>
              </a:rPr>
              <a:t>that</a:t>
            </a:r>
            <a:r>
              <a:rPr lang="de-DE" sz="3200" b="1" dirty="0">
                <a:solidFill>
                  <a:srgbClr val="9B0F3C"/>
                </a:solidFill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solidFill>
                  <a:srgbClr val="9B0F3C"/>
                </a:solidFill>
                <a:latin typeface="Aptos" panose="020B0004020202020204" pitchFamily="34" charset="0"/>
              </a:rPr>
              <a:t>you</a:t>
            </a:r>
            <a:r>
              <a:rPr lang="de-DE" sz="3200" b="1" dirty="0">
                <a:solidFill>
                  <a:srgbClr val="9B0F3C"/>
                </a:solidFill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solidFill>
                  <a:srgbClr val="9B0F3C"/>
                </a:solidFill>
                <a:latin typeface="Aptos" panose="020B0004020202020204" pitchFamily="34" charset="0"/>
              </a:rPr>
              <a:t>really</a:t>
            </a:r>
            <a:r>
              <a:rPr lang="de-DE" sz="3200" b="1" dirty="0">
                <a:solidFill>
                  <a:srgbClr val="9B0F3C"/>
                </a:solidFill>
                <a:latin typeface="Aptos" panose="020B0004020202020204" pitchFamily="34" charset="0"/>
              </a:rPr>
              <a:t> hate]</a:t>
            </a:r>
            <a:r>
              <a:rPr lang="de-DE" sz="3200" b="1" dirty="0">
                <a:solidFill>
                  <a:srgbClr val="C00000"/>
                </a:solidFill>
                <a:latin typeface="Aptos" panose="020B0004020202020204" pitchFamily="34" charset="0"/>
              </a:rPr>
              <a:t> </a:t>
            </a:r>
            <a:r>
              <a:rPr lang="de-DE" sz="3200" b="1" dirty="0">
                <a:latin typeface="Aptos" panose="020B0004020202020204" pitchFamily="34" charset="0"/>
              </a:rPr>
              <a:t>in </a:t>
            </a:r>
            <a:r>
              <a:rPr lang="de-DE" sz="3200" b="1" dirty="0" err="1">
                <a:latin typeface="Aptos" panose="020B0004020202020204" pitchFamily="34" charset="0"/>
              </a:rPr>
              <a:t>the</a:t>
            </a:r>
            <a:r>
              <a:rPr lang="de-DE" sz="3200" b="1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past</a:t>
            </a:r>
            <a:r>
              <a:rPr lang="de-DE" sz="3200" b="1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can</a:t>
            </a:r>
            <a:r>
              <a:rPr lang="de-DE" sz="3200" b="1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contribute</a:t>
            </a:r>
            <a:r>
              <a:rPr lang="de-DE" sz="3200" b="1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to</a:t>
            </a:r>
            <a:r>
              <a:rPr lang="de-DE" sz="3200" b="1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less</a:t>
            </a:r>
            <a:r>
              <a:rPr lang="de-DE" sz="3200" b="1" dirty="0">
                <a:latin typeface="Aptos" panose="020B0004020202020204" pitchFamily="34" charset="0"/>
              </a:rPr>
              <a:t> time </a:t>
            </a:r>
            <a:r>
              <a:rPr lang="de-DE" sz="3200" b="1" dirty="0" err="1">
                <a:latin typeface="Aptos" panose="020B0004020202020204" pitchFamily="34" charset="0"/>
              </a:rPr>
              <a:t>spent</a:t>
            </a:r>
            <a:r>
              <a:rPr lang="de-DE" sz="3200" b="1" dirty="0">
                <a:latin typeface="Aptos" panose="020B0004020202020204" pitchFamily="34" charset="0"/>
              </a:rPr>
              <a:t> in </a:t>
            </a:r>
            <a:r>
              <a:rPr lang="de-DE" sz="3200" b="1" dirty="0" err="1">
                <a:latin typeface="Aptos" panose="020B0004020202020204" pitchFamily="34" charset="0"/>
              </a:rPr>
              <a:t>it</a:t>
            </a:r>
            <a:r>
              <a:rPr lang="de-DE" sz="3200" b="1" dirty="0">
                <a:latin typeface="Aptos" panose="020B0004020202020204" pitchFamily="34" charset="0"/>
              </a:rPr>
              <a:t> in </a:t>
            </a:r>
            <a:r>
              <a:rPr lang="de-DE" sz="3200" b="1" dirty="0" err="1">
                <a:latin typeface="Aptos" panose="020B0004020202020204" pitchFamily="34" charset="0"/>
              </a:rPr>
              <a:t>the</a:t>
            </a:r>
            <a:r>
              <a:rPr lang="de-DE" sz="3200" b="1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latin typeface="Aptos" panose="020B0004020202020204" pitchFamily="34" charset="0"/>
              </a:rPr>
              <a:t>future</a:t>
            </a:r>
            <a:r>
              <a:rPr lang="de-DE" sz="3200" b="1" dirty="0">
                <a:latin typeface="Aptos" panose="020B0004020202020204" pitchFamily="34" charset="0"/>
              </a:rPr>
              <a:t>?	</a:t>
            </a:r>
            <a:r>
              <a:rPr lang="de-DE" sz="3200" dirty="0">
                <a:latin typeface="Aptos Black" panose="020B0004020202020204" pitchFamily="34" charset="0"/>
              </a:rPr>
              <a:t>	</a:t>
            </a:r>
          </a:p>
        </p:txBody>
      </p:sp>
      <p:pic>
        <p:nvPicPr>
          <p:cNvPr id="2" name="Picture 8" descr="User Guide for ELAN Linguistic Annotator version 4.1.0 - Max Planck ...">
            <a:extLst>
              <a:ext uri="{FF2B5EF4-FFF2-40B4-BE49-F238E27FC236}">
                <a16:creationId xmlns:a16="http://schemas.microsoft.com/office/drawing/2014/main" id="{37DCFE65-71F4-3DB9-2323-A2183B37A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3" t="41222" r="21164" b="30253"/>
          <a:stretch/>
        </p:blipFill>
        <p:spPr bwMode="auto">
          <a:xfrm>
            <a:off x="234143" y="3267671"/>
            <a:ext cx="888238" cy="61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7100B24-3344-C4D3-51A8-D2C1B3BA0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8" y="4037490"/>
            <a:ext cx="5317367" cy="16761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080D91F-DFED-127D-28D4-87F0FB7EE35B}"/>
              </a:ext>
            </a:extLst>
          </p:cNvPr>
          <p:cNvSpPr/>
          <p:nvPr/>
        </p:nvSpPr>
        <p:spPr>
          <a:xfrm>
            <a:off x="3081001" y="5316999"/>
            <a:ext cx="2007366" cy="340873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E69A55-9CCE-FE7A-4DC9-D29EC2C12289}"/>
              </a:ext>
            </a:extLst>
          </p:cNvPr>
          <p:cNvSpPr/>
          <p:nvPr/>
        </p:nvSpPr>
        <p:spPr>
          <a:xfrm>
            <a:off x="1509655" y="4705116"/>
            <a:ext cx="4230030" cy="340873"/>
          </a:xfrm>
          <a:prstGeom prst="rect">
            <a:avLst/>
          </a:prstGeom>
          <a:solidFill>
            <a:srgbClr val="C5E0B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14" descr="Twenty-five keypoints of the OpenPose software model. | Download Scientific  Diagram">
            <a:extLst>
              <a:ext uri="{FF2B5EF4-FFF2-40B4-BE49-F238E27FC236}">
                <a16:creationId xmlns:a16="http://schemas.microsoft.com/office/drawing/2014/main" id="{CFEC8CC3-5F12-35BB-2017-B3B50B835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8"/>
          <a:stretch/>
        </p:blipFill>
        <p:spPr bwMode="auto">
          <a:xfrm>
            <a:off x="6971233" y="3695533"/>
            <a:ext cx="1194777" cy="228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DCDF038-8680-7AC4-5912-BC8FD60441BF}"/>
              </a:ext>
            </a:extLst>
          </p:cNvPr>
          <p:cNvCxnSpPr>
            <a:cxnSpLocks/>
          </p:cNvCxnSpPr>
          <p:nvPr/>
        </p:nvCxnSpPr>
        <p:spPr>
          <a:xfrm flipV="1">
            <a:off x="5681222" y="3714710"/>
            <a:ext cx="1053065" cy="943875"/>
          </a:xfrm>
          <a:prstGeom prst="line">
            <a:avLst/>
          </a:prstGeom>
          <a:ln w="28575">
            <a:solidFill>
              <a:srgbClr val="C5E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65F13D9-6B57-0F82-0493-81394179D325}"/>
              </a:ext>
            </a:extLst>
          </p:cNvPr>
          <p:cNvCxnSpPr>
            <a:cxnSpLocks/>
          </p:cNvCxnSpPr>
          <p:nvPr/>
        </p:nvCxnSpPr>
        <p:spPr>
          <a:xfrm>
            <a:off x="5739685" y="5045989"/>
            <a:ext cx="712632" cy="232624"/>
          </a:xfrm>
          <a:prstGeom prst="line">
            <a:avLst/>
          </a:prstGeom>
          <a:ln w="28575">
            <a:solidFill>
              <a:srgbClr val="C5E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1A11ACE-A653-C075-C19F-9B04F67406F0}"/>
              </a:ext>
            </a:extLst>
          </p:cNvPr>
          <p:cNvCxnSpPr>
            <a:cxnSpLocks/>
          </p:cNvCxnSpPr>
          <p:nvPr/>
        </p:nvCxnSpPr>
        <p:spPr>
          <a:xfrm flipV="1">
            <a:off x="5107008" y="3846945"/>
            <a:ext cx="1720014" cy="150069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144E35D-6DC9-9141-7606-05EBCCC4BF21}"/>
              </a:ext>
            </a:extLst>
          </p:cNvPr>
          <p:cNvCxnSpPr>
            <a:cxnSpLocks/>
          </p:cNvCxnSpPr>
          <p:nvPr/>
        </p:nvCxnSpPr>
        <p:spPr>
          <a:xfrm>
            <a:off x="5097687" y="5638861"/>
            <a:ext cx="1541238" cy="41562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4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6AED94-3CA8-E791-0DF1-0E3FE596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68" y="908523"/>
            <a:ext cx="5608629" cy="20505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F8365C-9B3B-A0B7-37BC-9EC05497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07" y="678783"/>
            <a:ext cx="6218229" cy="16743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3D8765-25CE-64AB-6C80-61E01029E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8" y="4924184"/>
            <a:ext cx="7055213" cy="17209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F202D3-839B-5519-C591-843D78632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91" y="2661748"/>
            <a:ext cx="5281642" cy="2099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4AAFCD6-1894-B444-0631-6686D0903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747" y="3429000"/>
            <a:ext cx="5182650" cy="26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09F7E-68A3-1B02-F379-1E0294D8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F8B3BCE-FA9C-E51D-2329-90F9B7F8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cs-CZ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Final remarks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92DDFD2-379A-75DB-947E-8FBB71282008}"/>
              </a:ext>
            </a:extLst>
          </p:cNvPr>
          <p:cNvSpPr txBox="1">
            <a:spLocks/>
          </p:cNvSpPr>
          <p:nvPr/>
        </p:nvSpPr>
        <p:spPr>
          <a:xfrm>
            <a:off x="479180" y="2183801"/>
            <a:ext cx="11712820" cy="4840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~ </a:t>
            </a:r>
            <a:r>
              <a:rPr lang="de-DE" sz="3200" dirty="0" err="1">
                <a:latin typeface="Aptos" panose="020B0004020202020204" pitchFamily="34" charset="0"/>
              </a:rPr>
              <a:t>motion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capture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is</a:t>
            </a:r>
            <a:r>
              <a:rPr lang="de-DE" sz="3200" dirty="0">
                <a:latin typeface="Aptos" panose="020B0004020202020204" pitchFamily="34" charset="0"/>
              </a:rPr>
              <a:t> a </a:t>
            </a:r>
            <a:r>
              <a:rPr lang="de-DE" sz="3200" dirty="0" err="1">
                <a:latin typeface="Aptos" panose="020B0004020202020204" pitchFamily="34" charset="0"/>
              </a:rPr>
              <a:t>great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accelerator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of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our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field</a:t>
            </a:r>
            <a:r>
              <a:rPr lang="de-DE" sz="3200" dirty="0">
                <a:latin typeface="Aptos" panose="020B0004020202020204" pitchFamily="34" charset="0"/>
              </a:rPr>
              <a:t>, but </a:t>
            </a: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does</a:t>
            </a:r>
            <a:r>
              <a:rPr lang="de-DE" sz="3200" dirty="0">
                <a:latin typeface="Aptos" panose="020B0004020202020204" pitchFamily="34" charset="0"/>
              </a:rPr>
              <a:t> not do </a:t>
            </a:r>
            <a:r>
              <a:rPr lang="de-DE" sz="3200" dirty="0" err="1">
                <a:latin typeface="Aptos" panose="020B0004020202020204" pitchFamily="34" charset="0"/>
              </a:rPr>
              <a:t>miracles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cs-CZ" sz="3200" dirty="0">
                <a:latin typeface="Aptos" panose="020B0004020202020204" pitchFamily="34" charset="0"/>
              </a:rPr>
              <a:t>		</a:t>
            </a:r>
            <a:r>
              <a:rPr lang="de-DE" sz="3200" dirty="0">
                <a:latin typeface="Aptos" panose="020B0004020202020204" pitchFamily="34" charset="0"/>
              </a:rPr>
              <a:t>… </a:t>
            </a:r>
            <a:r>
              <a:rPr lang="de-DE" sz="3200" dirty="0" err="1">
                <a:latin typeface="Aptos" panose="020B0004020202020204" pitchFamily="34" charset="0"/>
              </a:rPr>
              <a:t>there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is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some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accuracy</a:t>
            </a:r>
            <a:r>
              <a:rPr lang="de-DE" sz="3200" dirty="0">
                <a:latin typeface="Aptos" panose="020B0004020202020204" pitchFamily="34" charset="0"/>
              </a:rPr>
              <a:t> trade-off</a:t>
            </a:r>
          </a:p>
          <a:p>
            <a:pPr marL="0" indent="0">
              <a:buNone/>
            </a:pPr>
            <a:r>
              <a:rPr lang="cs-CZ" sz="3200" dirty="0">
                <a:latin typeface="Aptos" panose="020B0004020202020204" pitchFamily="34" charset="0"/>
              </a:rPr>
              <a:t>		</a:t>
            </a:r>
            <a:r>
              <a:rPr lang="de-DE" sz="3200" dirty="0">
                <a:latin typeface="Aptos" panose="020B0004020202020204" pitchFamily="34" charset="0"/>
              </a:rPr>
              <a:t>… </a:t>
            </a: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requires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some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thinking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about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the</a:t>
            </a:r>
            <a:r>
              <a:rPr lang="de-DE" sz="3200" dirty="0">
                <a:latin typeface="Aptos" panose="020B0004020202020204" pitchFamily="34" charset="0"/>
              </a:rPr>
              <a:t> ‚</a:t>
            </a:r>
            <a:r>
              <a:rPr lang="de-DE" sz="3200" dirty="0" err="1">
                <a:latin typeface="Aptos" panose="020B0004020202020204" pitchFamily="34" charset="0"/>
              </a:rPr>
              <a:t>infrastructure</a:t>
            </a:r>
            <a:r>
              <a:rPr lang="de-DE" sz="3200" dirty="0">
                <a:latin typeface="Aptos" panose="020B0004020202020204" pitchFamily="34" charset="0"/>
              </a:rPr>
              <a:t>‘</a:t>
            </a:r>
          </a:p>
          <a:p>
            <a:pPr marL="0" indent="0">
              <a:buNone/>
            </a:pPr>
            <a:r>
              <a:rPr lang="cs-CZ" sz="3200" dirty="0">
                <a:latin typeface="Aptos" panose="020B0004020202020204" pitchFamily="34" charset="0"/>
              </a:rPr>
              <a:t>		</a:t>
            </a:r>
            <a:r>
              <a:rPr lang="de-DE" sz="3200" dirty="0">
                <a:latin typeface="Aptos" panose="020B0004020202020204" pitchFamily="34" charset="0"/>
              </a:rPr>
              <a:t>… </a:t>
            </a: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requires</a:t>
            </a:r>
            <a:r>
              <a:rPr lang="de-DE" sz="3200" dirty="0">
                <a:latin typeface="Aptos" panose="020B0004020202020204" pitchFamily="34" charset="0"/>
              </a:rPr>
              <a:t> lots </a:t>
            </a:r>
            <a:r>
              <a:rPr lang="de-DE" sz="3200" dirty="0" err="1">
                <a:latin typeface="Aptos" panose="020B0004020202020204" pitchFamily="34" charset="0"/>
              </a:rPr>
              <a:t>of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processing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steps</a:t>
            </a:r>
            <a:r>
              <a:rPr lang="de-DE" sz="3200" dirty="0">
                <a:latin typeface="Aptos" panose="020B0004020202020204" pitchFamily="34" charset="0"/>
              </a:rPr>
              <a:t> (and </a:t>
            </a:r>
            <a:r>
              <a:rPr lang="de-DE" sz="3200" dirty="0" err="1">
                <a:latin typeface="Aptos" panose="020B0004020202020204" pitchFamily="34" charset="0"/>
              </a:rPr>
              <a:t>thus</a:t>
            </a:r>
            <a:r>
              <a:rPr lang="de-DE" sz="3200" dirty="0">
                <a:latin typeface="Aptos" panose="020B0004020202020204" pitchFamily="34" charset="0"/>
              </a:rPr>
              <a:t>, </a:t>
            </a:r>
            <a:r>
              <a:rPr lang="de-DE" sz="3200" dirty="0" err="1">
                <a:latin typeface="Aptos" panose="020B0004020202020204" pitchFamily="34" charset="0"/>
              </a:rPr>
              <a:t>too</a:t>
            </a:r>
            <a:r>
              <a:rPr lang="de-DE" sz="3200" dirty="0">
                <a:latin typeface="Aptos" panose="020B0004020202020204" pitchFamily="34" charset="0"/>
              </a:rPr>
              <a:t>, time)</a:t>
            </a:r>
          </a:p>
          <a:p>
            <a:pPr marL="0" indent="0">
              <a:buNone/>
            </a:pPr>
            <a:r>
              <a:rPr lang="cs-CZ" sz="3200" dirty="0">
                <a:latin typeface="Aptos" panose="020B0004020202020204" pitchFamily="34" charset="0"/>
              </a:rPr>
              <a:t>		</a:t>
            </a:r>
            <a:r>
              <a:rPr lang="de-DE" sz="3200" dirty="0">
                <a:latin typeface="Aptos" panose="020B0004020202020204" pitchFamily="34" charset="0"/>
              </a:rPr>
              <a:t>… </a:t>
            </a:r>
            <a:r>
              <a:rPr lang="de-DE" sz="3200" dirty="0" err="1">
                <a:latin typeface="Aptos" panose="020B0004020202020204" pitchFamily="34" charset="0"/>
              </a:rPr>
              <a:t>it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requires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constant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sanity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checks</a:t>
            </a:r>
            <a:r>
              <a:rPr lang="de-DE" sz="3200" dirty="0">
                <a:latin typeface="Aptos" panose="020B0004020202020204" pitchFamily="34" charset="0"/>
              </a:rPr>
              <a:t> (!!!)</a:t>
            </a:r>
          </a:p>
          <a:p>
            <a:pPr marL="0" indent="0">
              <a:buNone/>
            </a:pPr>
            <a:r>
              <a:rPr lang="cs-CZ" sz="3200" dirty="0">
                <a:latin typeface="Aptos" panose="020B0004020202020204" pitchFamily="34" charset="0"/>
              </a:rPr>
              <a:t>		</a:t>
            </a:r>
            <a:r>
              <a:rPr lang="de-DE" sz="3200" dirty="0">
                <a:latin typeface="Aptos" panose="020B0004020202020204" pitchFamily="34" charset="0"/>
              </a:rPr>
              <a:t>… </a:t>
            </a:r>
            <a:r>
              <a:rPr lang="de-DE" sz="3200" dirty="0" err="1">
                <a:latin typeface="Aptos" panose="020B0004020202020204" pitchFamily="34" charset="0"/>
              </a:rPr>
              <a:t>sometimes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coding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is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as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annoying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as</a:t>
            </a:r>
            <a:r>
              <a:rPr lang="de-DE" sz="3200" dirty="0">
                <a:latin typeface="Aptos" panose="020B0004020202020204" pitchFamily="34" charset="0"/>
              </a:rPr>
              <a:t> ELAN</a:t>
            </a:r>
          </a:p>
          <a:p>
            <a:pPr marL="0" indent="0">
              <a:buNone/>
            </a:pPr>
            <a:r>
              <a:rPr lang="cs-CZ" sz="3200" dirty="0">
                <a:latin typeface="Aptos" panose="020B0004020202020204" pitchFamily="34" charset="0"/>
              </a:rPr>
              <a:t>		</a:t>
            </a:r>
            <a:r>
              <a:rPr lang="en-US" sz="3200" dirty="0">
                <a:latin typeface="Aptos" panose="020B0004020202020204" pitchFamily="34" charset="0"/>
              </a:rPr>
              <a:t>… data are just data without theory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3200" dirty="0">
                <a:latin typeface="Aptos" panose="020B00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6417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5047-8191-1B0D-9B57-16C38CF9A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75CA0DC3-8D6B-83AA-B21A-67CEA625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cs-CZ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Final remarks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D22898-563E-1928-BB16-FF7D268DBCAB}"/>
              </a:ext>
            </a:extLst>
          </p:cNvPr>
          <p:cNvSpPr txBox="1">
            <a:spLocks/>
          </p:cNvSpPr>
          <p:nvPr/>
        </p:nvSpPr>
        <p:spPr>
          <a:xfrm>
            <a:off x="479180" y="2183801"/>
            <a:ext cx="11712820" cy="484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~ 	</a:t>
            </a:r>
          </a:p>
        </p:txBody>
      </p:sp>
    </p:spTree>
    <p:extLst>
      <p:ext uri="{BB962C8B-B14F-4D97-AF65-F5344CB8AC3E}">
        <p14:creationId xmlns:p14="http://schemas.microsoft.com/office/powerpoint/2010/main" val="1757447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4503" y="1676622"/>
            <a:ext cx="11495313" cy="3921671"/>
          </a:xfrm>
        </p:spPr>
        <p:txBody>
          <a:bodyPr>
            <a:normAutofit/>
          </a:bodyPr>
          <a:lstStyle/>
          <a:p>
            <a:pPr marL="715963" indent="-715963" algn="ctr">
              <a:lnSpc>
                <a:spcPct val="114000"/>
              </a:lnSpc>
              <a:tabLst>
                <a:tab pos="360363" algn="l"/>
                <a:tab pos="715963" algn="l"/>
                <a:tab pos="1077913" algn="l"/>
                <a:tab pos="1439863" algn="l"/>
              </a:tabLst>
            </a:pPr>
            <a:r>
              <a:rPr lang="de-DE" altLang="de-DE" sz="4800" b="1" dirty="0" err="1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  <a:t>Thank</a:t>
            </a:r>
            <a:r>
              <a:rPr lang="de-DE" altLang="de-DE" sz="4800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  <a:t> </a:t>
            </a:r>
            <a:r>
              <a:rPr lang="de-DE" altLang="de-DE" sz="4800" b="1" dirty="0" err="1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  <a:t>you</a:t>
            </a:r>
            <a:r>
              <a:rPr lang="en-US" altLang="de-DE" sz="4800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  <a:t> for your effort!</a:t>
            </a:r>
            <a:br>
              <a:rPr lang="en-US" altLang="de-DE" sz="2800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</a:br>
            <a:br>
              <a:rPr lang="en-US" altLang="de-DE" sz="2800" b="1" dirty="0">
                <a:solidFill>
                  <a:srgbClr val="9B0F3C"/>
                </a:solidFill>
                <a:latin typeface="Aptos Black" panose="020B0004020202020204" pitchFamily="34" charset="0"/>
                <a:ea typeface="Microsoft YaHei" panose="020B0503020204020204" pitchFamily="34" charset="-122"/>
              </a:rPr>
            </a:br>
            <a:r>
              <a:rPr lang="de-DE" altLang="de-DE" sz="2400" dirty="0">
                <a:latin typeface="Aptos Black" panose="020B0004020202020204" pitchFamily="34" charset="0"/>
                <a:ea typeface="Microsoft YaHei" panose="020B0503020204020204" pitchFamily="34" charset="-122"/>
              </a:rPr>
              <a:t>kadava@leibniz-zas.de</a:t>
            </a:r>
            <a:endParaRPr lang="en-US" altLang="de-DE" sz="4800" dirty="0">
              <a:latin typeface="Aptos Black" panose="020B00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63" y="942881"/>
            <a:ext cx="2378374" cy="502268"/>
          </a:xfrm>
          <a:prstGeom prst="rect">
            <a:avLst/>
          </a:prstGeom>
        </p:spPr>
      </p:pic>
      <p:sp>
        <p:nvSpPr>
          <p:cNvPr id="7" name="AutoShape 2" descr="WCMS, Donders logo">
            <a:extLst>
              <a:ext uri="{FF2B5EF4-FFF2-40B4-BE49-F238E27FC236}">
                <a16:creationId xmlns:a16="http://schemas.microsoft.com/office/drawing/2014/main" id="{95D8C3AB-C40F-6982-0B05-D1E31933F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030" name="Picture 6" descr="Donders Institute for Brain, Cognition and Behaviour - Donders Institute">
            <a:extLst>
              <a:ext uri="{FF2B5EF4-FFF2-40B4-BE49-F238E27FC236}">
                <a16:creationId xmlns:a16="http://schemas.microsoft.com/office/drawing/2014/main" id="{0B196E97-BB63-1A68-7CC4-BB9CCA4B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92" y="805693"/>
            <a:ext cx="2049137" cy="6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Grafiken, Schrift, Logo, Grafikdesign enthält.&#10;&#10;Automatisch generierte Beschreibung">
            <a:extLst>
              <a:ext uri="{FF2B5EF4-FFF2-40B4-BE49-F238E27FC236}">
                <a16:creationId xmlns:a16="http://schemas.microsoft.com/office/drawing/2014/main" id="{7EBD6E9B-6C26-68B5-A218-E3C0576B70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1" t="39048" r="14131" b="40793"/>
          <a:stretch/>
        </p:blipFill>
        <p:spPr>
          <a:xfrm>
            <a:off x="3058879" y="1570534"/>
            <a:ext cx="2082114" cy="5955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619420-ABE0-6851-8365-74FDE3C0A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91" y="936642"/>
            <a:ext cx="2754033" cy="49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BDC5DC-911E-870E-E702-BB2EEA94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19" y="1633022"/>
            <a:ext cx="3037114" cy="59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80A37D29-5B35-3D63-DA00-39D1C5568C36}"/>
              </a:ext>
            </a:extLst>
          </p:cNvPr>
          <p:cNvSpPr txBox="1">
            <a:spLocks/>
          </p:cNvSpPr>
          <p:nvPr/>
        </p:nvSpPr>
        <p:spPr>
          <a:xfrm>
            <a:off x="500743" y="5526268"/>
            <a:ext cx="11495313" cy="1693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ctr">
              <a:lnSpc>
                <a:spcPct val="114000"/>
              </a:lnSpc>
              <a:tabLst>
                <a:tab pos="360363" algn="l"/>
                <a:tab pos="715963" algn="l"/>
                <a:tab pos="1077913" algn="l"/>
                <a:tab pos="1439863" algn="l"/>
              </a:tabLst>
            </a:pPr>
            <a:r>
              <a:rPr lang="de-DE" altLang="de-DE" sz="2000" b="1" dirty="0">
                <a:latin typeface="Aptos Black" panose="020B0004020202020204" pitchFamily="34" charset="0"/>
                <a:ea typeface="Microsoft YaHei" panose="020B0503020204020204" pitchFamily="34" charset="-122"/>
              </a:rPr>
              <a:t>Sketches </a:t>
            </a:r>
            <a:r>
              <a:rPr lang="de-DE" altLang="de-DE" sz="2000" b="1" dirty="0" err="1">
                <a:latin typeface="Aptos Black" panose="020B0004020202020204" pitchFamily="34" charset="0"/>
                <a:ea typeface="Microsoft YaHei" panose="020B0503020204020204" pitchFamily="34" charset="-122"/>
              </a:rPr>
              <a:t>were</a:t>
            </a:r>
            <a:r>
              <a:rPr lang="de-DE" altLang="de-DE" sz="2000" b="1" dirty="0">
                <a:latin typeface="Aptos Black" panose="020B0004020202020204" pitchFamily="34" charset="0"/>
                <a:ea typeface="Microsoft YaHei" panose="020B0503020204020204" pitchFamily="34" charset="-122"/>
              </a:rPr>
              <a:t> </a:t>
            </a:r>
            <a:r>
              <a:rPr lang="de-DE" altLang="de-DE" sz="2000" b="1" dirty="0" err="1">
                <a:latin typeface="Aptos Black" panose="020B0004020202020204" pitchFamily="34" charset="0"/>
                <a:ea typeface="Microsoft YaHei" panose="020B0503020204020204" pitchFamily="34" charset="-122"/>
              </a:rPr>
              <a:t>retrieved</a:t>
            </a:r>
            <a:r>
              <a:rPr lang="de-DE" altLang="de-DE" sz="2000" b="1" dirty="0">
                <a:latin typeface="Aptos Black" panose="020B0004020202020204" pitchFamily="34" charset="0"/>
                <a:ea typeface="Microsoft YaHei" panose="020B0503020204020204" pitchFamily="34" charset="-122"/>
              </a:rPr>
              <a:t> </a:t>
            </a:r>
            <a:r>
              <a:rPr lang="de-DE" altLang="de-DE" sz="2000" b="1" dirty="0" err="1">
                <a:latin typeface="Aptos Black" panose="020B0004020202020204" pitchFamily="34" charset="0"/>
                <a:ea typeface="Microsoft YaHei" panose="020B0503020204020204" pitchFamily="34" charset="-122"/>
              </a:rPr>
              <a:t>from</a:t>
            </a:r>
            <a:r>
              <a:rPr lang="de-DE" altLang="de-DE" sz="2000" b="1" dirty="0">
                <a:latin typeface="Aptos Black" panose="020B0004020202020204" pitchFamily="34" charset="0"/>
                <a:ea typeface="Microsoft YaHei" panose="020B0503020204020204" pitchFamily="34" charset="-122"/>
              </a:rPr>
              <a:t> sketchyideas.co, </a:t>
            </a:r>
            <a:r>
              <a:rPr lang="de-DE" altLang="de-DE" sz="2000" b="1" dirty="0" err="1">
                <a:latin typeface="Aptos Black" panose="020B0004020202020204" pitchFamily="34" charset="0"/>
                <a:ea typeface="Microsoft YaHei" panose="020B0503020204020204" pitchFamily="34" charset="-122"/>
              </a:rPr>
              <a:t>people</a:t>
            </a:r>
            <a:r>
              <a:rPr lang="de-DE" altLang="de-DE" sz="2000" b="1" dirty="0">
                <a:latin typeface="Aptos Black" panose="020B0004020202020204" pitchFamily="34" charset="0"/>
                <a:ea typeface="Microsoft YaHei" panose="020B0503020204020204" pitchFamily="34" charset="-122"/>
              </a:rPr>
              <a:t> </a:t>
            </a:r>
            <a:r>
              <a:rPr lang="de-DE" altLang="de-DE" sz="2000" b="1" dirty="0" err="1">
                <a:latin typeface="Aptos Black" panose="020B0004020202020204" pitchFamily="34" charset="0"/>
                <a:ea typeface="Microsoft YaHei" panose="020B0503020204020204" pitchFamily="34" charset="-122"/>
              </a:rPr>
              <a:t>illustrations</a:t>
            </a:r>
            <a:r>
              <a:rPr lang="de-DE" altLang="de-DE" sz="2000" b="1" dirty="0">
                <a:latin typeface="Aptos Black" panose="020B0004020202020204" pitchFamily="34" charset="0"/>
                <a:ea typeface="Microsoft YaHei" panose="020B0503020204020204" pitchFamily="34" charset="-122"/>
              </a:rPr>
              <a:t> </a:t>
            </a:r>
            <a:r>
              <a:rPr lang="de-DE" altLang="de-DE" sz="2000" b="1" dirty="0" err="1">
                <a:latin typeface="Aptos Black" panose="020B0004020202020204" pitchFamily="34" charset="0"/>
                <a:ea typeface="Microsoft YaHei" panose="020B0503020204020204" pitchFamily="34" charset="-122"/>
              </a:rPr>
              <a:t>from</a:t>
            </a:r>
            <a:r>
              <a:rPr lang="de-DE" altLang="de-DE" sz="2000" b="1" dirty="0">
                <a:latin typeface="Aptos Black" panose="020B0004020202020204" pitchFamily="34" charset="0"/>
                <a:ea typeface="Microsoft YaHei" panose="020B0503020204020204" pitchFamily="34" charset="-122"/>
              </a:rPr>
              <a:t> openpeeps.com</a:t>
            </a:r>
            <a:endParaRPr lang="en-US" altLang="de-DE" sz="2000" dirty="0">
              <a:latin typeface="Aptos Black" panose="020B00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69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B1439-E132-9A32-0D32-7DD220CA4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F21B06E-55CF-086D-6F54-98FE5FC28F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906" y="2895824"/>
            <a:ext cx="10302188" cy="280840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„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actions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that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have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features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of</a:t>
            </a:r>
            <a:r>
              <a:rPr lang="de-DE" sz="3200" dirty="0">
                <a:latin typeface="Aptos" panose="020B0004020202020204" pitchFamily="34" charset="0"/>
              </a:rPr>
              <a:t> manifest </a:t>
            </a:r>
            <a:r>
              <a:rPr lang="de-DE" sz="3200" b="1" dirty="0" err="1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deliberate</a:t>
            </a:r>
            <a:r>
              <a:rPr lang="de-DE" sz="32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expressiveness</a:t>
            </a:r>
            <a:r>
              <a:rPr lang="de-DE" sz="3200" dirty="0">
                <a:latin typeface="Aptos" panose="020B0004020202020204" pitchFamily="34" charset="0"/>
              </a:rPr>
              <a:t>“ </a:t>
            </a:r>
            <a:r>
              <a:rPr lang="de-DE" sz="1800" dirty="0">
                <a:latin typeface="Aptos" panose="020B0004020202020204" pitchFamily="34" charset="0"/>
              </a:rPr>
              <a:t>(</a:t>
            </a:r>
            <a:r>
              <a:rPr lang="de-DE" sz="1800" dirty="0" err="1">
                <a:latin typeface="Aptos" panose="020B0004020202020204" pitchFamily="34" charset="0"/>
              </a:rPr>
              <a:t>Kendon</a:t>
            </a:r>
            <a:r>
              <a:rPr lang="de-DE" sz="1800" dirty="0">
                <a:latin typeface="Aptos" panose="020B0004020202020204" pitchFamily="34" charset="0"/>
              </a:rPr>
              <a:t> 2004)</a:t>
            </a: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„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utterance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dedicated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</a:t>
            </a:r>
            <a:r>
              <a:rPr lang="de-DE" sz="3200" dirty="0">
                <a:latin typeface="Aptos" panose="020B0004020202020204" pitchFamily="34" charset="0"/>
              </a:rPr>
              <a:t>visible</a:t>
            </a:r>
            <a:r>
              <a:rPr lang="de-DE" sz="3200" b="1" dirty="0"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bodily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action</a:t>
            </a:r>
            <a:r>
              <a:rPr lang="de-DE" sz="3200" dirty="0">
                <a:latin typeface="Aptos" panose="020B0004020202020204" pitchFamily="34" charset="0"/>
              </a:rPr>
              <a:t>“ </a:t>
            </a:r>
            <a:r>
              <a:rPr lang="de-DE" sz="1800" dirty="0">
                <a:latin typeface="Aptos" panose="020B0004020202020204" pitchFamily="34" charset="0"/>
              </a:rPr>
              <a:t>(</a:t>
            </a:r>
            <a:r>
              <a:rPr lang="de-DE" sz="1800" dirty="0" err="1">
                <a:latin typeface="Aptos" panose="020B0004020202020204" pitchFamily="34" charset="0"/>
              </a:rPr>
              <a:t>Kendon</a:t>
            </a:r>
            <a:r>
              <a:rPr lang="de-DE" sz="1800" dirty="0">
                <a:latin typeface="Aptos" panose="020B0004020202020204" pitchFamily="34" charset="0"/>
              </a:rPr>
              <a:t> 2016)</a:t>
            </a: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„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motion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that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embodies</a:t>
            </a:r>
            <a:r>
              <a:rPr lang="de-DE" sz="3200" dirty="0">
                <a:latin typeface="Aptos" panose="020B0004020202020204" pitchFamily="34" charset="0"/>
              </a:rPr>
              <a:t> a </a:t>
            </a:r>
            <a:r>
              <a:rPr lang="de-DE" sz="3200" b="1" dirty="0" err="1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meaning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relatable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to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the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accompanying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speech</a:t>
            </a:r>
            <a:r>
              <a:rPr lang="de-DE" sz="3200" dirty="0">
                <a:latin typeface="Aptos" panose="020B0004020202020204" pitchFamily="34" charset="0"/>
              </a:rPr>
              <a:t>“ </a:t>
            </a:r>
            <a:r>
              <a:rPr lang="de-DE" sz="1800" dirty="0">
                <a:latin typeface="Aptos" panose="020B0004020202020204" pitchFamily="34" charset="0"/>
              </a:rPr>
              <a:t>(McNeill, </a:t>
            </a:r>
            <a:r>
              <a:rPr lang="de-DE" sz="1800" dirty="0" err="1">
                <a:latin typeface="Aptos" panose="020B0004020202020204" pitchFamily="34" charset="0"/>
              </a:rPr>
              <a:t>Enc</a:t>
            </a:r>
            <a:r>
              <a:rPr lang="de-DE" sz="1800" dirty="0">
                <a:latin typeface="Aptos" panose="020B00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„</a:t>
            </a:r>
            <a:r>
              <a:rPr lang="de-DE" sz="3200" dirty="0" err="1">
                <a:latin typeface="Aptos" panose="020B0004020202020204" pitchFamily="34" charset="0"/>
              </a:rPr>
              <a:t>communicative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tools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that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can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enhance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or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alter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the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recipient‘s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understanding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of</a:t>
            </a:r>
            <a:r>
              <a:rPr lang="de-DE" sz="3200" dirty="0">
                <a:solidFill>
                  <a:srgbClr val="7030A0"/>
                </a:solidFill>
                <a:latin typeface="Aptos" panose="020B0004020202020204" pitchFamily="34" charset="0"/>
              </a:rPr>
              <a:t> spoken </a:t>
            </a:r>
            <a:r>
              <a:rPr lang="de-DE" sz="3200" dirty="0" err="1">
                <a:solidFill>
                  <a:srgbClr val="7030A0"/>
                </a:solidFill>
                <a:latin typeface="Aptos" panose="020B0004020202020204" pitchFamily="34" charset="0"/>
              </a:rPr>
              <a:t>utterances</a:t>
            </a:r>
            <a:r>
              <a:rPr lang="de-DE" sz="3200" dirty="0">
                <a:latin typeface="Aptos" panose="020B0004020202020204" pitchFamily="34" charset="0"/>
              </a:rPr>
              <a:t> (de Ruiter 2003)</a:t>
            </a: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„a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movement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of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the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hands</a:t>
            </a:r>
            <a:r>
              <a:rPr lang="de-DE" sz="3200" dirty="0">
                <a:latin typeface="Aptos" panose="020B0004020202020204" pitchFamily="34" charset="0"/>
              </a:rPr>
              <a:t>, </a:t>
            </a:r>
            <a:r>
              <a:rPr lang="de-DE" sz="3200" dirty="0" err="1">
                <a:latin typeface="Aptos" panose="020B0004020202020204" pitchFamily="34" charset="0"/>
              </a:rPr>
              <a:t>arms</a:t>
            </a:r>
            <a:r>
              <a:rPr lang="de-DE" sz="3200" dirty="0">
                <a:latin typeface="Aptos" panose="020B0004020202020204" pitchFamily="34" charset="0"/>
              </a:rPr>
              <a:t>, </a:t>
            </a:r>
            <a:r>
              <a:rPr lang="de-DE" sz="3200" dirty="0" err="1">
                <a:latin typeface="Aptos" panose="020B0004020202020204" pitchFamily="34" charset="0"/>
              </a:rPr>
              <a:t>or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head</a:t>
            </a:r>
            <a:r>
              <a:rPr lang="de-DE" sz="3200" dirty="0">
                <a:latin typeface="Aptos" panose="020B0004020202020204" pitchFamily="34" charset="0"/>
              </a:rPr>
              <a:t>, etc. </a:t>
            </a:r>
            <a:r>
              <a:rPr lang="de-DE" sz="3200" dirty="0" err="1">
                <a:latin typeface="Aptos" panose="020B0004020202020204" pitchFamily="34" charset="0"/>
              </a:rPr>
              <a:t>to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express</a:t>
            </a:r>
            <a:r>
              <a:rPr lang="de-DE" sz="3200" dirty="0">
                <a:latin typeface="Aptos" panose="020B0004020202020204" pitchFamily="34" charset="0"/>
              </a:rPr>
              <a:t> an </a:t>
            </a:r>
            <a:r>
              <a:rPr lang="de-DE" sz="3200" dirty="0" err="1">
                <a:latin typeface="Aptos" panose="020B0004020202020204" pitchFamily="34" charset="0"/>
              </a:rPr>
              <a:t>idea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or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feeling</a:t>
            </a:r>
            <a:r>
              <a:rPr lang="de-DE" sz="3200" dirty="0">
                <a:latin typeface="Aptos" panose="020B0004020202020204" pitchFamily="34" charset="0"/>
              </a:rPr>
              <a:t>“ </a:t>
            </a:r>
            <a:r>
              <a:rPr lang="de-DE" sz="1800" dirty="0">
                <a:latin typeface="Aptos" panose="020B0004020202020204" pitchFamily="34" charset="0"/>
              </a:rPr>
              <a:t>(</a:t>
            </a:r>
            <a:r>
              <a:rPr lang="de-DE" sz="1800" dirty="0" err="1">
                <a:latin typeface="Aptos" panose="020B0004020202020204" pitchFamily="34" charset="0"/>
              </a:rPr>
              <a:t>CambDic</a:t>
            </a:r>
            <a:r>
              <a:rPr lang="de-DE" sz="1800" dirty="0">
                <a:latin typeface="Aptos" panose="020B00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latin typeface="Aptos" panose="020B0004020202020204" pitchFamily="34" charset="0"/>
              </a:rPr>
              <a:t>“communicative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movements</a:t>
            </a:r>
            <a:r>
              <a:rPr lang="en-US" sz="3200" dirty="0">
                <a:latin typeface="Aptos" panose="020B0004020202020204" pitchFamily="34" charset="0"/>
              </a:rPr>
              <a:t> of the hands and arms, which, similar to language are used to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express</a:t>
            </a:r>
            <a:r>
              <a:rPr lang="en-US" sz="3200" dirty="0">
                <a:latin typeface="Aptos" panose="020B0004020202020204" pitchFamily="34" charset="0"/>
              </a:rPr>
              <a:t> the thoughts, feelings, and intentions of a speaker” </a:t>
            </a:r>
            <a:r>
              <a:rPr lang="en-US" sz="1800" dirty="0">
                <a:latin typeface="Aptos" panose="020B0004020202020204" pitchFamily="34" charset="0"/>
              </a:rPr>
              <a:t>(Müller 1998)</a:t>
            </a:r>
            <a:endParaRPr lang="de-DE" sz="18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0CE51027-6255-87DF-37F7-74868556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What is gesture?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8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3A5B1-D9B0-2652-4D66-9B028FA65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A18C10-08AC-A3B1-87A7-FD59E210C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434" y="2427866"/>
            <a:ext cx="11143575" cy="36125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3200" dirty="0" err="1">
                <a:latin typeface="Aptos" panose="020B0004020202020204" pitchFamily="34" charset="0"/>
              </a:rPr>
              <a:t>Gesture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as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meaningful</a:t>
            </a:r>
            <a:r>
              <a:rPr lang="de-DE" sz="3200" dirty="0">
                <a:latin typeface="Aptos" panose="020B0004020202020204" pitchFamily="34" charset="0"/>
              </a:rPr>
              <a:t> 			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 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what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is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the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meaning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							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iconic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metaphoric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deictic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pragmatic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…</a:t>
            </a:r>
          </a:p>
          <a:p>
            <a:pPr marL="0" indent="0">
              <a:buNone/>
            </a:pPr>
            <a:r>
              <a:rPr lang="de-DE" sz="3200" dirty="0" err="1">
                <a:latin typeface="Aptos" panose="020B0004020202020204" pitchFamily="34" charset="0"/>
              </a:rPr>
              <a:t>Gesture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relates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to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speech</a:t>
            </a:r>
            <a:r>
              <a:rPr lang="de-DE" sz="3200" dirty="0">
                <a:latin typeface="Aptos" panose="020B0004020202020204" pitchFamily="34" charset="0"/>
              </a:rPr>
              <a:t>			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 temporal 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dimension</a:t>
            </a:r>
            <a:b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</a:b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							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synchrony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with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prosodic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peaks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lexical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affiliates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…</a:t>
            </a:r>
          </a:p>
          <a:p>
            <a:pPr marL="0" indent="0">
              <a:buNone/>
            </a:pPr>
            <a:endParaRPr lang="de-DE" sz="15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Gesture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is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 (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somewhat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) 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movement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 	 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articulatory</a:t>
            </a: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3200" dirty="0" err="1">
                <a:latin typeface="Aptos" panose="020B0004020202020204" pitchFamily="34" charset="0"/>
                <a:sym typeface="Wingdings" panose="05000000000000000000" pitchFamily="2" charset="2"/>
              </a:rPr>
              <a:t>phases</a:t>
            </a:r>
            <a:b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</a:br>
            <a:r>
              <a:rPr lang="de-DE" sz="5400" dirty="0">
                <a:latin typeface="Aptos" panose="020B0004020202020204" pitchFamily="34" charset="0"/>
                <a:sym typeface="Wingdings" panose="05000000000000000000" pitchFamily="2" charset="2"/>
              </a:rPr>
              <a:t>							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preparation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600" b="1" dirty="0" err="1">
                <a:latin typeface="Aptos" panose="020B0004020202020204" pitchFamily="34" charset="0"/>
                <a:sym typeface="Wingdings" panose="05000000000000000000" pitchFamily="2" charset="2"/>
              </a:rPr>
              <a:t>stroke</a:t>
            </a:r>
            <a:r>
              <a:rPr lang="de-DE" sz="1600" b="1" dirty="0">
                <a:latin typeface="Aptos" panose="020B0004020202020204" pitchFamily="34" charset="0"/>
                <a:sym typeface="Wingdings" panose="05000000000000000000" pitchFamily="2" charset="2"/>
              </a:rPr>
              <a:t> (and </a:t>
            </a:r>
            <a:r>
              <a:rPr lang="de-DE" sz="1600" b="1" dirty="0" err="1">
                <a:latin typeface="Aptos" panose="020B0004020202020204" pitchFamily="34" charset="0"/>
                <a:sym typeface="Wingdings" panose="05000000000000000000" pitchFamily="2" charset="2"/>
              </a:rPr>
              <a:t>apex</a:t>
            </a:r>
            <a:r>
              <a:rPr lang="de-DE" sz="1600" b="1" dirty="0">
                <a:latin typeface="Aptos" panose="020B0004020202020204" pitchFamily="34" charset="0"/>
                <a:sym typeface="Wingdings" panose="05000000000000000000" pitchFamily="2" charset="2"/>
              </a:rPr>
              <a:t>)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, hold,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retraction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, …</a:t>
            </a: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5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DE141AC4-BE1A-92B2-742D-3DBB3BE1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Definition shapes annotation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pic>
        <p:nvPicPr>
          <p:cNvPr id="3" name="Picture 8" descr="User Guide for ELAN Linguistic Annotator version 4.1.0 - Max Planck ...">
            <a:extLst>
              <a:ext uri="{FF2B5EF4-FFF2-40B4-BE49-F238E27FC236}">
                <a16:creationId xmlns:a16="http://schemas.microsoft.com/office/drawing/2014/main" id="{ECC5094E-BA6F-F7A2-327A-17A7F6AA2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3" t="41222" r="21164" b="30253"/>
          <a:stretch/>
        </p:blipFill>
        <p:spPr bwMode="auto">
          <a:xfrm>
            <a:off x="7261999" y="905499"/>
            <a:ext cx="1333112" cy="9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6DF2BA9B-6AE9-B60F-1D5F-1C59E3AC463A}"/>
                  </a:ext>
                </a:extLst>
              </p14:cNvPr>
              <p14:cNvContentPartPr/>
              <p14:nvPr/>
            </p14:nvContentPartPr>
            <p14:xfrm>
              <a:off x="7928555" y="1505753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6DF2BA9B-6AE9-B60F-1D5F-1C59E3AC46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2435" y="14996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D8A8A200-E17F-FCB7-9183-FA39596E2A32}"/>
                  </a:ext>
                </a:extLst>
              </p14:cNvPr>
              <p14:cNvContentPartPr/>
              <p14:nvPr/>
            </p14:nvContentPartPr>
            <p14:xfrm>
              <a:off x="7928555" y="1505753"/>
              <a:ext cx="360" cy="3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D8A8A200-E17F-FCB7-9183-FA39596E2A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2435" y="149963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66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CDCCD-8459-EB81-078A-F5416C22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AF0B8118-EC17-F7C0-E256-212AA71C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Problem I: theory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8415CA-986B-C126-7E72-1665EC61F7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434" y="2427865"/>
            <a:ext cx="11638491" cy="41342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200" dirty="0" err="1">
                <a:latin typeface="Aptos" panose="020B0004020202020204" pitchFamily="34" charset="0"/>
              </a:rPr>
              <a:t>Meaning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emerges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from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movement</a:t>
            </a:r>
            <a:r>
              <a:rPr lang="de-DE" sz="3200" dirty="0">
                <a:latin typeface="Aptos" panose="020B0004020202020204" pitchFamily="34" charset="0"/>
              </a:rPr>
              <a:t>…</a:t>
            </a: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  <a:sym typeface="Wingdings" panose="05000000000000000000" pitchFamily="2" charset="2"/>
              </a:rPr>
              <a:t>		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Iconicity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is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expressed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through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shape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velocity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trajectory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direction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(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Spruijt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XX)</a:t>
            </a:r>
          </a:p>
          <a:p>
            <a:pPr marL="0" indent="0">
              <a:buNone/>
            </a:pP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		Beats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derive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their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function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from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rhythmic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dynamic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movement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qualities</a:t>
            </a:r>
            <a:endParaRPr lang="de-DE" sz="15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		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Emphasis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emerges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from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acceleration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amplitude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 (and </a:t>
            </a:r>
            <a:r>
              <a:rPr lang="de-DE" sz="1500" dirty="0" err="1">
                <a:latin typeface="Aptos" panose="020B0004020202020204" pitchFamily="34" charset="0"/>
                <a:sym typeface="Wingdings" panose="05000000000000000000" pitchFamily="2" charset="2"/>
              </a:rPr>
              <a:t>effort</a:t>
            </a:r>
            <a:r>
              <a:rPr lang="de-DE" sz="1500" dirty="0">
                <a:latin typeface="Aptos" panose="020B0004020202020204" pitchFamily="34" charset="0"/>
                <a:sym typeface="Wingdings" panose="05000000000000000000" pitchFamily="2" charset="2"/>
              </a:rPr>
              <a:t>)</a:t>
            </a:r>
            <a:endParaRPr lang="cs-CZ" sz="15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cs-CZ" sz="1500" dirty="0">
                <a:latin typeface="Aptos" panose="020B0004020202020204" pitchFamily="34" charset="0"/>
                <a:sym typeface="Wingdings" panose="05000000000000000000" pitchFamily="2" charset="2"/>
              </a:rPr>
              <a:t>		Trajectory and endpoint position of pointing gesture (i.e., the precision) matter for reference</a:t>
            </a:r>
            <a:endParaRPr lang="de-DE" sz="15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5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Movement </a:t>
            </a:r>
            <a:r>
              <a:rPr lang="de-DE" sz="3200" dirty="0" err="1">
                <a:latin typeface="Aptos" panose="020B0004020202020204" pitchFamily="34" charset="0"/>
              </a:rPr>
              <a:t>is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continuous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sz="5400" dirty="0">
                <a:latin typeface="Aptos" panose="020B0004020202020204" pitchFamily="34" charset="0"/>
                <a:sym typeface="Wingdings" panose="05000000000000000000" pitchFamily="2" charset="2"/>
              </a:rPr>
              <a:t>		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Gesture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phases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simplify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;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hide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variations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, and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cannot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represent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the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dynamic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nature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of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latin typeface="Aptos" panose="020B0004020202020204" pitchFamily="34" charset="0"/>
                <a:sym typeface="Wingdings" panose="05000000000000000000" pitchFamily="2" charset="2"/>
              </a:rPr>
              <a:t>gesture</a:t>
            </a:r>
            <a:endParaRPr lang="de-DE" sz="16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Timing </a:t>
            </a:r>
            <a:r>
              <a:rPr lang="de-DE" sz="3200" dirty="0" err="1">
                <a:latin typeface="Aptos" panose="020B0004020202020204" pitchFamily="34" charset="0"/>
              </a:rPr>
              <a:t>is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only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one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layer</a:t>
            </a:r>
            <a:r>
              <a:rPr lang="de-DE" sz="3200" dirty="0">
                <a:latin typeface="Aptos" panose="020B0004020202020204" pitchFamily="34" charset="0"/>
              </a:rPr>
              <a:t> </a:t>
            </a:r>
            <a:r>
              <a:rPr lang="de-DE" sz="3200" dirty="0" err="1">
                <a:latin typeface="Aptos" panose="020B0004020202020204" pitchFamily="34" charset="0"/>
              </a:rPr>
              <a:t>of</a:t>
            </a:r>
            <a:r>
              <a:rPr lang="de-DE" sz="3200" dirty="0">
                <a:latin typeface="Aptos" panose="020B0004020202020204" pitchFamily="34" charset="0"/>
              </a:rPr>
              <a:t> multimodal </a:t>
            </a:r>
            <a:r>
              <a:rPr lang="de-DE" sz="3200" dirty="0" err="1">
                <a:latin typeface="Aptos" panose="020B0004020202020204" pitchFamily="34" charset="0"/>
              </a:rPr>
              <a:t>coordination</a:t>
            </a: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de-DE" sz="5400" dirty="0">
                <a:latin typeface="Aptos" panose="020B0004020202020204" pitchFamily="34" charset="0"/>
                <a:sym typeface="Wingdings" panose="05000000000000000000" pitchFamily="2" charset="2"/>
              </a:rPr>
              <a:t>		</a:t>
            </a:r>
            <a:r>
              <a:rPr lang="de-DE" sz="1600" dirty="0">
                <a:latin typeface="Aptos" panose="020B0004020202020204" pitchFamily="34" charset="0"/>
                <a:sym typeface="Wingdings" panose="05000000000000000000" pitchFamily="2" charset="2"/>
              </a:rPr>
              <a:t>xxx</a:t>
            </a:r>
          </a:p>
          <a:p>
            <a:pPr marL="0" indent="0">
              <a:buNone/>
            </a:pPr>
            <a:endParaRPr lang="de-DE" sz="16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6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5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58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8E505-A194-5D76-87F0-7ECF78E7C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5BAB37A1-ADCC-5D9E-1A56-4AECDB69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Problem II: practice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E3B767-4491-87DB-AD1C-EA9B5E63FF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434" y="2427865"/>
            <a:ext cx="11143575" cy="4134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Resources (</a:t>
            </a:r>
            <a:r>
              <a:rPr lang="de-DE" sz="3200" dirty="0" err="1">
                <a:latin typeface="Aptos" panose="020B0004020202020204" pitchFamily="34" charset="0"/>
              </a:rPr>
              <a:t>esp</a:t>
            </a:r>
            <a:r>
              <a:rPr lang="de-DE" sz="3200" dirty="0">
                <a:latin typeface="Aptos" panose="020B0004020202020204" pitchFamily="34" charset="0"/>
              </a:rPr>
              <a:t>. time)</a:t>
            </a:r>
          </a:p>
          <a:p>
            <a:pPr marL="0" indent="0">
              <a:buNone/>
            </a:pPr>
            <a:endParaRPr lang="de-DE" sz="16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6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6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5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  <p:pic>
        <p:nvPicPr>
          <p:cNvPr id="3" name="Picture 8" descr="User Guide for ELAN Linguistic Annotator version 4.1.0 - Max Planck ...">
            <a:extLst>
              <a:ext uri="{FF2B5EF4-FFF2-40B4-BE49-F238E27FC236}">
                <a16:creationId xmlns:a16="http://schemas.microsoft.com/office/drawing/2014/main" id="{78084E34-14D9-2301-73AE-4E0FFDD30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3" t="41222" r="21164" b="30253"/>
          <a:stretch/>
        </p:blipFill>
        <p:spPr bwMode="auto">
          <a:xfrm>
            <a:off x="7990792" y="1611034"/>
            <a:ext cx="888238" cy="61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F3A7D31-0829-9278-A096-BF73DF6B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55" y="2427865"/>
            <a:ext cx="7144913" cy="369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5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94476-C005-07A0-3EA6-800249ADD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20B40E1D-2FD8-F876-578D-C3AFD14D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561173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Problem II: practice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8E9851-2B8A-3350-2424-7933E47F00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434" y="2427865"/>
            <a:ext cx="11143575" cy="4134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latin typeface="Aptos" panose="020B0004020202020204" pitchFamily="34" charset="0"/>
              </a:rPr>
              <a:t>„</a:t>
            </a:r>
            <a:r>
              <a:rPr lang="de-DE" sz="3200" dirty="0" err="1">
                <a:latin typeface="Aptos" panose="020B0004020202020204" pitchFamily="34" charset="0"/>
              </a:rPr>
              <a:t>Reliability</a:t>
            </a:r>
            <a:r>
              <a:rPr lang="de-DE" sz="3200" dirty="0">
                <a:latin typeface="Aptos" panose="020B0004020202020204" pitchFamily="34" charset="0"/>
              </a:rPr>
              <a:t>“</a:t>
            </a:r>
          </a:p>
          <a:p>
            <a:pPr marL="0" indent="0">
              <a:buNone/>
            </a:pPr>
            <a:endParaRPr lang="de-DE" sz="16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6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6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5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de-DE" sz="3200" dirty="0">
              <a:latin typeface="Aptos" panose="020B00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9CD663-6F78-974D-FCF6-F1116426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287"/>
          <a:stretch>
            <a:fillRect/>
          </a:stretch>
        </p:blipFill>
        <p:spPr>
          <a:xfrm>
            <a:off x="5389581" y="1160398"/>
            <a:ext cx="5688106" cy="226860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C2CA56-7A16-8B37-A1C6-6CD20C0B19CB}"/>
              </a:ext>
            </a:extLst>
          </p:cNvPr>
          <p:cNvSpPr txBox="1"/>
          <p:nvPr/>
        </p:nvSpPr>
        <p:spPr>
          <a:xfrm>
            <a:off x="466566" y="3937285"/>
            <a:ext cx="10525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i="1" dirty="0">
                <a:latin typeface="Aptos" panose="020B0004020202020204" pitchFamily="34" charset="0"/>
              </a:rPr>
              <a:t>„Researchers </a:t>
            </a:r>
            <a:r>
              <a:rPr lang="de-DE" i="1" dirty="0" err="1">
                <a:latin typeface="Aptos" panose="020B0004020202020204" pitchFamily="34" charset="0"/>
              </a:rPr>
              <a:t>frequently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use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video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annotation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software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to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facilitate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this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process</a:t>
            </a:r>
            <a:r>
              <a:rPr lang="de-DE" i="1" dirty="0">
                <a:latin typeface="Aptos" panose="020B0004020202020204" pitchFamily="34" charset="0"/>
              </a:rPr>
              <a:t>, </a:t>
            </a:r>
            <a:r>
              <a:rPr lang="de-DE" i="1" dirty="0" err="1">
                <a:latin typeface="Aptos" panose="020B0004020202020204" pitchFamily="34" charset="0"/>
              </a:rPr>
              <a:t>leveraging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features</a:t>
            </a:r>
            <a:r>
              <a:rPr lang="de-DE" i="1" dirty="0">
                <a:latin typeface="Aptos" panose="020B0004020202020204" pitchFamily="34" charset="0"/>
              </a:rPr>
              <a:t> like multiple </a:t>
            </a:r>
            <a:r>
              <a:rPr lang="de-DE" i="1" dirty="0" err="1">
                <a:latin typeface="Aptos" panose="020B0004020202020204" pitchFamily="34" charset="0"/>
              </a:rPr>
              <a:t>playback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speeds</a:t>
            </a:r>
            <a:r>
              <a:rPr lang="de-DE" i="1" dirty="0">
                <a:latin typeface="Aptos" panose="020B0004020202020204" pitchFamily="34" charset="0"/>
              </a:rPr>
              <a:t>, slow-motion, and reverse </a:t>
            </a:r>
            <a:r>
              <a:rPr lang="de-DE" i="1" dirty="0" err="1">
                <a:latin typeface="Aptos" panose="020B0004020202020204" pitchFamily="34" charset="0"/>
              </a:rPr>
              <a:t>playback</a:t>
            </a:r>
            <a:r>
              <a:rPr lang="de-DE" i="1" dirty="0">
                <a:latin typeface="Aptos" panose="020B0004020202020204" pitchFamily="34" charset="0"/>
              </a:rPr>
              <a:t>. </a:t>
            </a:r>
            <a:r>
              <a:rPr lang="de-DE" b="1" i="1" dirty="0" err="1">
                <a:latin typeface="Aptos" panose="020B0004020202020204" pitchFamily="34" charset="0"/>
              </a:rPr>
              <a:t>However</a:t>
            </a:r>
            <a:r>
              <a:rPr lang="de-DE" b="1" i="1" dirty="0">
                <a:latin typeface="Aptos" panose="020B0004020202020204" pitchFamily="34" charset="0"/>
              </a:rPr>
              <a:t>, </a:t>
            </a:r>
            <a:r>
              <a:rPr lang="de-DE" b="1" i="1" dirty="0" err="1">
                <a:latin typeface="Aptos" panose="020B0004020202020204" pitchFamily="34" charset="0"/>
              </a:rPr>
              <a:t>many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spatial</a:t>
            </a:r>
            <a:r>
              <a:rPr lang="de-DE" b="1" i="1" dirty="0">
                <a:latin typeface="Aptos" panose="020B0004020202020204" pitchFamily="34" charset="0"/>
              </a:rPr>
              <a:t> and </a:t>
            </a:r>
            <a:r>
              <a:rPr lang="de-DE" b="1" i="1" dirty="0" err="1">
                <a:latin typeface="Aptos" panose="020B0004020202020204" pitchFamily="34" charset="0"/>
              </a:rPr>
              <a:t>visual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aspects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of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annotating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videos</a:t>
            </a:r>
            <a:r>
              <a:rPr lang="de-DE" b="1" i="1" dirty="0">
                <a:latin typeface="Aptos" panose="020B0004020202020204" pitchFamily="34" charset="0"/>
              </a:rPr>
              <a:t> on a </a:t>
            </a:r>
            <a:r>
              <a:rPr lang="de-DE" b="1" i="1" dirty="0" err="1">
                <a:latin typeface="Aptos" panose="020B0004020202020204" pitchFamily="34" charset="0"/>
              </a:rPr>
              <a:t>computer</a:t>
            </a:r>
            <a:r>
              <a:rPr lang="de-DE" b="1" i="1" dirty="0">
                <a:latin typeface="Aptos" panose="020B0004020202020204" pitchFamily="34" charset="0"/>
              </a:rPr>
              <a:t> screen </a:t>
            </a:r>
            <a:r>
              <a:rPr lang="de-DE" b="1" i="1" dirty="0" err="1">
                <a:latin typeface="Aptos" panose="020B0004020202020204" pitchFamily="34" charset="0"/>
              </a:rPr>
              <a:t>differ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markedly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from</a:t>
            </a:r>
            <a:r>
              <a:rPr lang="de-DE" b="1" i="1" dirty="0">
                <a:latin typeface="Aptos" panose="020B0004020202020204" pitchFamily="34" charset="0"/>
              </a:rPr>
              <a:t> real-</a:t>
            </a:r>
            <a:r>
              <a:rPr lang="de-DE" b="1" i="1" dirty="0" err="1">
                <a:latin typeface="Aptos" panose="020B0004020202020204" pitchFamily="34" charset="0"/>
              </a:rPr>
              <a:t>life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communicative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contexts</a:t>
            </a:r>
            <a:r>
              <a:rPr lang="de-DE" b="1" i="1" dirty="0">
                <a:latin typeface="Aptos" panose="020B0004020202020204" pitchFamily="34" charset="0"/>
              </a:rPr>
              <a:t>. These </a:t>
            </a:r>
            <a:r>
              <a:rPr lang="de-DE" b="1" i="1" dirty="0" err="1">
                <a:latin typeface="Aptos" panose="020B0004020202020204" pitchFamily="34" charset="0"/>
              </a:rPr>
              <a:t>differences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include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the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size</a:t>
            </a:r>
            <a:r>
              <a:rPr lang="de-DE" b="1" i="1" dirty="0">
                <a:latin typeface="Aptos" panose="020B0004020202020204" pitchFamily="34" charset="0"/>
              </a:rPr>
              <a:t> and </a:t>
            </a:r>
            <a:r>
              <a:rPr lang="de-DE" b="1" i="1" dirty="0" err="1">
                <a:latin typeface="Aptos" panose="020B0004020202020204" pitchFamily="34" charset="0"/>
              </a:rPr>
              <a:t>visibility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of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the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observed</a:t>
            </a:r>
            <a:r>
              <a:rPr lang="de-DE" b="1" i="1" dirty="0">
                <a:latin typeface="Aptos" panose="020B0004020202020204" pitchFamily="34" charset="0"/>
              </a:rPr>
              <a:t> individual on </a:t>
            </a:r>
            <a:r>
              <a:rPr lang="de-DE" b="1" i="1" dirty="0" err="1">
                <a:latin typeface="Aptos" panose="020B0004020202020204" pitchFamily="34" charset="0"/>
              </a:rPr>
              <a:t>the</a:t>
            </a:r>
            <a:r>
              <a:rPr lang="de-DE" b="1" i="1" dirty="0">
                <a:latin typeface="Aptos" panose="020B0004020202020204" pitchFamily="34" charset="0"/>
              </a:rPr>
              <a:t> screen, </a:t>
            </a:r>
            <a:r>
              <a:rPr lang="de-DE" b="1" i="1" dirty="0" err="1">
                <a:latin typeface="Aptos" panose="020B0004020202020204" pitchFamily="34" charset="0"/>
              </a:rPr>
              <a:t>the</a:t>
            </a:r>
            <a:r>
              <a:rPr lang="de-DE" b="1" i="1" dirty="0">
                <a:latin typeface="Aptos" panose="020B0004020202020204" pitchFamily="34" charset="0"/>
              </a:rPr>
              <a:t> absolute </a:t>
            </a:r>
            <a:r>
              <a:rPr lang="de-DE" b="1" i="1" dirty="0" err="1">
                <a:latin typeface="Aptos" panose="020B0004020202020204" pitchFamily="34" charset="0"/>
              </a:rPr>
              <a:t>distance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from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the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person</a:t>
            </a:r>
            <a:r>
              <a:rPr lang="de-DE" b="1" i="1" dirty="0">
                <a:latin typeface="Aptos" panose="020B0004020202020204" pitchFamily="34" charset="0"/>
              </a:rPr>
              <a:t>, </a:t>
            </a:r>
            <a:r>
              <a:rPr lang="de-DE" b="1" i="1" dirty="0" err="1">
                <a:latin typeface="Aptos" panose="020B0004020202020204" pitchFamily="34" charset="0"/>
              </a:rPr>
              <a:t>the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absence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of</a:t>
            </a:r>
            <a:r>
              <a:rPr lang="de-DE" b="1" i="1" dirty="0">
                <a:latin typeface="Aptos" panose="020B0004020202020204" pitchFamily="34" charset="0"/>
              </a:rPr>
              <a:t> a fully </a:t>
            </a:r>
            <a:r>
              <a:rPr lang="de-DE" b="1" i="1" dirty="0" err="1">
                <a:latin typeface="Aptos" panose="020B0004020202020204" pitchFamily="34" charset="0"/>
              </a:rPr>
              <a:t>three</a:t>
            </a:r>
            <a:r>
              <a:rPr lang="de-DE" b="1" i="1" dirty="0">
                <a:latin typeface="Aptos" panose="020B0004020202020204" pitchFamily="34" charset="0"/>
              </a:rPr>
              <a:t>-dimensional </a:t>
            </a:r>
            <a:r>
              <a:rPr lang="de-DE" b="1" i="1" dirty="0" err="1">
                <a:latin typeface="Aptos" panose="020B0004020202020204" pitchFamily="34" charset="0"/>
              </a:rPr>
              <a:t>perspective</a:t>
            </a:r>
            <a:r>
              <a:rPr lang="de-DE" b="1" i="1" dirty="0">
                <a:latin typeface="Aptos" panose="020B0004020202020204" pitchFamily="34" charset="0"/>
              </a:rPr>
              <a:t>, and </a:t>
            </a:r>
            <a:r>
              <a:rPr lang="de-DE" b="1" i="1" dirty="0" err="1">
                <a:latin typeface="Aptos" panose="020B0004020202020204" pitchFamily="34" charset="0"/>
              </a:rPr>
              <a:t>the</a:t>
            </a:r>
            <a:r>
              <a:rPr lang="de-DE" b="1" i="1" dirty="0">
                <a:latin typeface="Aptos" panose="020B0004020202020204" pitchFamily="34" charset="0"/>
              </a:rPr>
              <a:t> potential </a:t>
            </a:r>
            <a:r>
              <a:rPr lang="de-DE" b="1" i="1" dirty="0" err="1">
                <a:latin typeface="Aptos" panose="020B0004020202020204" pitchFamily="34" charset="0"/>
              </a:rPr>
              <a:t>for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either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more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restricted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or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more</a:t>
            </a:r>
            <a:r>
              <a:rPr lang="de-DE" b="1" i="1" dirty="0">
                <a:latin typeface="Aptos" panose="020B0004020202020204" pitchFamily="34" charset="0"/>
              </a:rPr>
              <a:t> expansive </a:t>
            </a:r>
            <a:r>
              <a:rPr lang="de-DE" b="1" i="1" dirty="0" err="1">
                <a:latin typeface="Aptos" panose="020B0004020202020204" pitchFamily="34" charset="0"/>
              </a:rPr>
              <a:t>access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to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the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communicative</a:t>
            </a:r>
            <a:r>
              <a:rPr lang="de-DE" b="1" i="1" dirty="0">
                <a:latin typeface="Aptos" panose="020B0004020202020204" pitchFamily="34" charset="0"/>
              </a:rPr>
              <a:t> </a:t>
            </a:r>
            <a:r>
              <a:rPr lang="de-DE" b="1" i="1" dirty="0" err="1">
                <a:latin typeface="Aptos" panose="020B0004020202020204" pitchFamily="34" charset="0"/>
              </a:rPr>
              <a:t>situation</a:t>
            </a:r>
            <a:r>
              <a:rPr lang="de-DE" b="1" i="1" dirty="0">
                <a:latin typeface="Aptos" panose="020B0004020202020204" pitchFamily="34" charset="0"/>
              </a:rPr>
              <a:t>. </a:t>
            </a:r>
            <a:r>
              <a:rPr lang="de-DE" i="1" dirty="0">
                <a:latin typeface="Aptos" panose="020B0004020202020204" pitchFamily="34" charset="0"/>
              </a:rPr>
              <a:t>Such </a:t>
            </a:r>
            <a:r>
              <a:rPr lang="de-DE" i="1" dirty="0" err="1">
                <a:latin typeface="Aptos" panose="020B0004020202020204" pitchFamily="34" charset="0"/>
              </a:rPr>
              <a:t>disparities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may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influence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the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annotator’s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focus</a:t>
            </a:r>
            <a:r>
              <a:rPr lang="de-DE" i="1" dirty="0">
                <a:latin typeface="Aptos" panose="020B0004020202020204" pitchFamily="34" charset="0"/>
              </a:rPr>
              <a:t>, </a:t>
            </a:r>
            <a:r>
              <a:rPr lang="de-DE" i="1" dirty="0" err="1">
                <a:latin typeface="Aptos" panose="020B0004020202020204" pitchFamily="34" charset="0"/>
              </a:rPr>
              <a:t>leading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to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prioritizing</a:t>
            </a:r>
            <a:r>
              <a:rPr lang="de-DE" i="1" dirty="0">
                <a:latin typeface="Aptos" panose="020B0004020202020204" pitchFamily="34" charset="0"/>
              </a:rPr>
              <a:t> different </a:t>
            </a:r>
            <a:r>
              <a:rPr lang="de-DE" i="1" dirty="0" err="1">
                <a:latin typeface="Aptos" panose="020B0004020202020204" pitchFamily="34" charset="0"/>
              </a:rPr>
              <a:t>phenomena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or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aspects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of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behavior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during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the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annotation</a:t>
            </a:r>
            <a:r>
              <a:rPr lang="de-DE" i="1" dirty="0">
                <a:latin typeface="Aptos" panose="020B0004020202020204" pitchFamily="34" charset="0"/>
              </a:rPr>
              <a:t> </a:t>
            </a:r>
            <a:r>
              <a:rPr lang="de-DE" i="1" dirty="0" err="1">
                <a:latin typeface="Aptos" panose="020B0004020202020204" pitchFamily="34" charset="0"/>
              </a:rPr>
              <a:t>process</a:t>
            </a:r>
            <a:r>
              <a:rPr lang="de-DE" i="1" dirty="0">
                <a:latin typeface="Aptos" panose="020B0004020202020204" pitchFamily="34" charset="0"/>
              </a:rPr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398246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74A1-E00F-81C2-9CC2-BA1479B54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29840E6A-66D4-F37D-D5D0-D396FDFC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817582"/>
            <a:ext cx="10912686" cy="1101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9B0F3C"/>
                </a:solidFill>
                <a:latin typeface="Aptos Black" panose="020F0502020204030204" pitchFamily="34" charset="0"/>
              </a:rPr>
              <a:t>What is actually gesture in a stream of behavior?</a:t>
            </a:r>
            <a:endParaRPr lang="de-DE" sz="3600" b="1" dirty="0">
              <a:solidFill>
                <a:srgbClr val="9B0F3C"/>
              </a:solidFill>
              <a:latin typeface="Aptos Black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100D72-85A0-F759-3CFB-E43D25CD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4" y="1919580"/>
            <a:ext cx="7132654" cy="451698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882FB6C-CA72-3E22-30E6-9DA832E7A940}"/>
              </a:ext>
            </a:extLst>
          </p:cNvPr>
          <p:cNvSpPr/>
          <p:nvPr/>
        </p:nvSpPr>
        <p:spPr>
          <a:xfrm>
            <a:off x="571500" y="5829300"/>
            <a:ext cx="6743700" cy="211118"/>
          </a:xfrm>
          <a:prstGeom prst="rect">
            <a:avLst/>
          </a:prstGeom>
          <a:solidFill>
            <a:srgbClr val="ED7D3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79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2027</Words>
  <Application>Microsoft Office PowerPoint</Application>
  <PresentationFormat>Breitbild</PresentationFormat>
  <Paragraphs>269</Paragraphs>
  <Slides>36</Slides>
  <Notes>34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Aptos</vt:lpstr>
      <vt:lpstr>Aptos Black</vt:lpstr>
      <vt:lpstr>Arial</vt:lpstr>
      <vt:lpstr>Calibri</vt:lpstr>
      <vt:lpstr>Calibri Light</vt:lpstr>
      <vt:lpstr>Merriweather Sans</vt:lpstr>
      <vt:lpstr>Office</vt:lpstr>
      <vt:lpstr>From Visual Salience to Bodily Signal A Movement Science Approach to Gesture, Discourse and Prominence  Šárka Kadavá  ProDiGe workshop, Cologne, December 2025</vt:lpstr>
      <vt:lpstr>On the FLExibility and Stability of gesture-speecH coordination (FLESH)</vt:lpstr>
      <vt:lpstr>Today’s agenda</vt:lpstr>
      <vt:lpstr>What is gesture?</vt:lpstr>
      <vt:lpstr>Definition shapes annotation</vt:lpstr>
      <vt:lpstr>Problem I: theory</vt:lpstr>
      <vt:lpstr>Problem II: practice</vt:lpstr>
      <vt:lpstr>Problem II: practice</vt:lpstr>
      <vt:lpstr>What is actually gesture in a stream of behavior?</vt:lpstr>
      <vt:lpstr>What is gestural prominence?</vt:lpstr>
      <vt:lpstr>Working with manual annotation...</vt:lpstr>
      <vt:lpstr>PowerPoint-Präsentation</vt:lpstr>
      <vt:lpstr>2000</vt:lpstr>
      <vt:lpstr>What is so great about it?</vt:lpstr>
      <vt:lpstr>New possibilities for gesture!</vt:lpstr>
      <vt:lpstr>What does it mean when I say gesture is movement?</vt:lpstr>
      <vt:lpstr>Dimensions of movement</vt:lpstr>
      <vt:lpstr>Dimensions of movement</vt:lpstr>
      <vt:lpstr>Dimensions of movement</vt:lpstr>
      <vt:lpstr>COMPARISON</vt:lpstr>
      <vt:lpstr>(Rather quick) intro to motion tracking</vt:lpstr>
      <vt:lpstr>Most common marker-less tracking</vt:lpstr>
      <vt:lpstr>Add-ons</vt:lpstr>
      <vt:lpstr>Considerations</vt:lpstr>
      <vt:lpstr>PowerPoint-Präsentation</vt:lpstr>
      <vt:lpstr>PowerPoint-Präsentation</vt:lpstr>
      <vt:lpstr>HANDS-ON</vt:lpstr>
      <vt:lpstr>Final remarks</vt:lpstr>
      <vt:lpstr>Final remarks</vt:lpstr>
      <vt:lpstr>PowerPoint-Präsentation</vt:lpstr>
      <vt:lpstr>Final remarks</vt:lpstr>
      <vt:lpstr>PowerPoint-Präsentation</vt:lpstr>
      <vt:lpstr>PowerPoint-Präsentation</vt:lpstr>
      <vt:lpstr>Final remarks</vt:lpstr>
      <vt:lpstr>Final remarks</vt:lpstr>
      <vt:lpstr>Thank you for your effort!  kadava@leibniz-zas.de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more flesh into language evolution Why are we multimodal and why does that matter?  Šárka Kadavá, 17. 5. 2023</dc:title>
  <dc:creator>Šárka Kadavá</dc:creator>
  <cp:lastModifiedBy>Šárka Kadavá</cp:lastModifiedBy>
  <cp:revision>61</cp:revision>
  <dcterms:created xsi:type="dcterms:W3CDTF">2023-05-16T07:57:28Z</dcterms:created>
  <dcterms:modified xsi:type="dcterms:W3CDTF">2025-12-03T09:50:25Z</dcterms:modified>
</cp:coreProperties>
</file>